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457" r:id="rId3"/>
    <p:sldId id="458" r:id="rId4"/>
    <p:sldId id="459" r:id="rId5"/>
    <p:sldId id="454" r:id="rId6"/>
    <p:sldId id="461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19" r:id="rId17"/>
    <p:sldId id="420" r:id="rId18"/>
    <p:sldId id="421" r:id="rId19"/>
    <p:sldId id="401" r:id="rId20"/>
    <p:sldId id="422" r:id="rId21"/>
    <p:sldId id="423" r:id="rId22"/>
    <p:sldId id="424" r:id="rId23"/>
    <p:sldId id="425" r:id="rId24"/>
    <p:sldId id="426" r:id="rId25"/>
    <p:sldId id="427" r:id="rId26"/>
    <p:sldId id="369" r:id="rId27"/>
    <p:sldId id="429" r:id="rId28"/>
    <p:sldId id="430" r:id="rId29"/>
    <p:sldId id="431" r:id="rId30"/>
    <p:sldId id="432" r:id="rId31"/>
    <p:sldId id="433" r:id="rId32"/>
    <p:sldId id="434" r:id="rId33"/>
    <p:sldId id="435" r:id="rId34"/>
    <p:sldId id="436" r:id="rId35"/>
    <p:sldId id="437" r:id="rId36"/>
    <p:sldId id="438" r:id="rId37"/>
    <p:sldId id="439" r:id="rId38"/>
    <p:sldId id="388" r:id="rId39"/>
    <p:sldId id="389" r:id="rId40"/>
    <p:sldId id="390" r:id="rId41"/>
    <p:sldId id="391" r:id="rId42"/>
    <p:sldId id="392" r:id="rId43"/>
    <p:sldId id="393" r:id="rId44"/>
    <p:sldId id="440" r:id="rId45"/>
    <p:sldId id="394" r:id="rId46"/>
    <p:sldId id="456" r:id="rId47"/>
    <p:sldId id="455" r:id="rId48"/>
    <p:sldId id="395" r:id="rId49"/>
    <p:sldId id="396" r:id="rId50"/>
    <p:sldId id="397" r:id="rId51"/>
    <p:sldId id="398" r:id="rId52"/>
    <p:sldId id="399" r:id="rId53"/>
    <p:sldId id="471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034"/>
    <a:srgbClr val="DE2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4BAD4A-6F3C-4CD1-BD68-1FAEEC9AA023}" v="2" dt="2020-04-09T16:08:33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изерный Алексей" userId="9d3962b9eec7c418" providerId="LiveId" clId="{31541C55-F530-4507-8681-981E299D2885}"/>
    <pc:docChg chg="delSld">
      <pc:chgData name="Мизерный Алексей" userId="9d3962b9eec7c418" providerId="LiveId" clId="{31541C55-F530-4507-8681-981E299D2885}" dt="2020-02-06T11:04:50.016" v="0" actId="47"/>
      <pc:docMkLst>
        <pc:docMk/>
      </pc:docMkLst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704118057" sldId="276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0" sldId="278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2467937422" sldId="280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2530624425" sldId="281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3003284657" sldId="283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720390638" sldId="284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573267442" sldId="287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2452360181" sldId="288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3285698063" sldId="289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2850765297" sldId="290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577494400" sldId="291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316992195" sldId="292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2790619762" sldId="293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249147347" sldId="295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956263823" sldId="296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480811725" sldId="300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133466702" sldId="343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2766312259" sldId="346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2723668016" sldId="347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2693882022" sldId="349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4059590753" sldId="352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4072190173" sldId="353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01568412" sldId="354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471686557" sldId="355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927504959" sldId="356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3927314761" sldId="358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3581767923" sldId="359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2904899102" sldId="360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53580457" sldId="361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354793128" sldId="362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894430518" sldId="363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835102836" sldId="364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858236643" sldId="365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162788229" sldId="366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3055386714" sldId="367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718164343" sldId="368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95544706" sldId="385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476290413" sldId="386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213259742" sldId="387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2052022277" sldId="442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1858229761" sldId="445"/>
        </pc:sldMkLst>
      </pc:sldChg>
      <pc:sldChg chg="del">
        <pc:chgData name="Мизерный Алексей" userId="9d3962b9eec7c418" providerId="LiveId" clId="{31541C55-F530-4507-8681-981E299D2885}" dt="2020-02-06T11:04:50.016" v="0" actId="47"/>
        <pc:sldMkLst>
          <pc:docMk/>
          <pc:sldMk cId="334006239" sldId="452"/>
        </pc:sldMkLst>
      </pc:sldChg>
    </pc:docChg>
  </pc:docChgLst>
  <pc:docChgLst>
    <pc:chgData name="Мизерный Алексей" userId="9d3962b9eec7c418" providerId="LiveId" clId="{474BAD4A-6F3C-4CD1-BD68-1FAEEC9AA023}"/>
    <pc:docChg chg="custSel delSld modSld">
      <pc:chgData name="Мизерный Алексей" userId="9d3962b9eec7c418" providerId="LiveId" clId="{474BAD4A-6F3C-4CD1-BD68-1FAEEC9AA023}" dt="2020-04-09T16:08:33.882" v="2" actId="207"/>
      <pc:docMkLst>
        <pc:docMk/>
      </pc:docMkLst>
      <pc:sldChg chg="del">
        <pc:chgData name="Мизерный Алексей" userId="9d3962b9eec7c418" providerId="LiveId" clId="{474BAD4A-6F3C-4CD1-BD68-1FAEEC9AA023}" dt="2020-04-09T16:08:15.295" v="1" actId="2696"/>
        <pc:sldMkLst>
          <pc:docMk/>
          <pc:sldMk cId="3470184612" sldId="460"/>
        </pc:sldMkLst>
      </pc:sldChg>
      <pc:sldChg chg="delSp">
        <pc:chgData name="Мизерный Алексей" userId="9d3962b9eec7c418" providerId="LiveId" clId="{474BAD4A-6F3C-4CD1-BD68-1FAEEC9AA023}" dt="2020-04-09T16:08:08.545" v="0" actId="478"/>
        <pc:sldMkLst>
          <pc:docMk/>
          <pc:sldMk cId="1401694960" sldId="461"/>
        </pc:sldMkLst>
        <pc:picChg chg="del">
          <ac:chgData name="Мизерный Алексей" userId="9d3962b9eec7c418" providerId="LiveId" clId="{474BAD4A-6F3C-4CD1-BD68-1FAEEC9AA023}" dt="2020-04-09T16:08:08.545" v="0" actId="478"/>
          <ac:picMkLst>
            <pc:docMk/>
            <pc:sldMk cId="1401694960" sldId="461"/>
            <ac:picMk id="13" creationId="{EC8EBB03-F271-4437-9A61-F77C880EE51B}"/>
          </ac:picMkLst>
        </pc:picChg>
      </pc:sldChg>
      <pc:sldChg chg="modSp">
        <pc:chgData name="Мизерный Алексей" userId="9d3962b9eec7c418" providerId="LiveId" clId="{474BAD4A-6F3C-4CD1-BD68-1FAEEC9AA023}" dt="2020-04-09T16:08:33.882" v="2" actId="207"/>
        <pc:sldMkLst>
          <pc:docMk/>
          <pc:sldMk cId="4193623001" sldId="463"/>
        </pc:sldMkLst>
        <pc:spChg chg="mod">
          <ac:chgData name="Мизерный Алексей" userId="9d3962b9eec7c418" providerId="LiveId" clId="{474BAD4A-6F3C-4CD1-BD68-1FAEEC9AA023}" dt="2020-04-09T16:08:33.882" v="2" actId="207"/>
          <ac:spMkLst>
            <pc:docMk/>
            <pc:sldMk cId="4193623001" sldId="463"/>
            <ac:spMk id="11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445005-BD6F-4C5C-8F06-8D7CF17C483E}" type="doc">
      <dgm:prSet loTypeId="urn:microsoft.com/office/officeart/2005/8/layout/cycle4#1" loCatId="matrix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de-AT"/>
        </a:p>
      </dgm:t>
    </dgm:pt>
    <dgm:pt modelId="{022F4A1A-1DBA-4255-A2EE-AC7716DF22CD}">
      <dgm:prSet phldrT="[Text]"/>
      <dgm:spPr/>
      <dgm:t>
        <a:bodyPr/>
        <a:lstStyle/>
        <a:p>
          <a:r>
            <a:rPr lang="ru-RU" dirty="0"/>
            <a:t>Немецкие технологии</a:t>
          </a:r>
          <a:endParaRPr lang="de-AT" dirty="0"/>
        </a:p>
      </dgm:t>
    </dgm:pt>
    <dgm:pt modelId="{F1D99BAD-67A2-4365-9729-D685E203A665}" type="parTrans" cxnId="{33D36447-1A71-41CE-B292-68C608C60712}">
      <dgm:prSet/>
      <dgm:spPr/>
      <dgm:t>
        <a:bodyPr/>
        <a:lstStyle/>
        <a:p>
          <a:endParaRPr lang="de-AT"/>
        </a:p>
      </dgm:t>
    </dgm:pt>
    <dgm:pt modelId="{FF459087-9438-4791-8FFB-6E00BF111763}" type="sibTrans" cxnId="{33D36447-1A71-41CE-B292-68C608C60712}">
      <dgm:prSet/>
      <dgm:spPr/>
      <dgm:t>
        <a:bodyPr/>
        <a:lstStyle/>
        <a:p>
          <a:endParaRPr lang="de-AT"/>
        </a:p>
      </dgm:t>
    </dgm:pt>
    <dgm:pt modelId="{95F13F93-E8E6-4ED9-888D-794A555F63CA}">
      <dgm:prSet phldrT="[Text]" custT="1"/>
      <dgm:spPr/>
      <dgm:t>
        <a:bodyPr/>
        <a:lstStyle/>
        <a:p>
          <a:r>
            <a:rPr lang="ru-RU" sz="1000" dirty="0"/>
            <a:t>Техническая поддержка</a:t>
          </a:r>
          <a:endParaRPr lang="de-AT" sz="1000" dirty="0"/>
        </a:p>
      </dgm:t>
    </dgm:pt>
    <dgm:pt modelId="{1909BE60-937A-44FA-A058-28B870C66273}" type="parTrans" cxnId="{1A504A44-E004-4F51-B51A-0E19F136CCB3}">
      <dgm:prSet/>
      <dgm:spPr/>
      <dgm:t>
        <a:bodyPr/>
        <a:lstStyle/>
        <a:p>
          <a:endParaRPr lang="de-AT"/>
        </a:p>
      </dgm:t>
    </dgm:pt>
    <dgm:pt modelId="{036F4942-FC8E-4C43-9636-A3BD8F8E9D23}" type="sibTrans" cxnId="{1A504A44-E004-4F51-B51A-0E19F136CCB3}">
      <dgm:prSet/>
      <dgm:spPr/>
      <dgm:t>
        <a:bodyPr/>
        <a:lstStyle/>
        <a:p>
          <a:endParaRPr lang="de-AT"/>
        </a:p>
      </dgm:t>
    </dgm:pt>
    <dgm:pt modelId="{14C80DAE-EE13-4BDA-B67B-9EEFCEBB48C7}">
      <dgm:prSet phldrT="[Text]"/>
      <dgm:spPr/>
      <dgm:t>
        <a:bodyPr/>
        <a:lstStyle/>
        <a:p>
          <a:r>
            <a:rPr lang="ru-RU" dirty="0"/>
            <a:t>Партнерство</a:t>
          </a:r>
          <a:endParaRPr lang="de-AT" dirty="0"/>
        </a:p>
      </dgm:t>
    </dgm:pt>
    <dgm:pt modelId="{5D4575C1-9AD1-4DD4-9344-C28E3C014BD8}" type="parTrans" cxnId="{99AF9B8E-E272-4E6D-8FFB-F9F61C4B1020}">
      <dgm:prSet/>
      <dgm:spPr/>
      <dgm:t>
        <a:bodyPr/>
        <a:lstStyle/>
        <a:p>
          <a:endParaRPr lang="de-AT"/>
        </a:p>
      </dgm:t>
    </dgm:pt>
    <dgm:pt modelId="{E7F146FB-3ADC-4F46-9690-22B8984B8842}" type="sibTrans" cxnId="{99AF9B8E-E272-4E6D-8FFB-F9F61C4B1020}">
      <dgm:prSet/>
      <dgm:spPr/>
      <dgm:t>
        <a:bodyPr/>
        <a:lstStyle/>
        <a:p>
          <a:endParaRPr lang="de-AT"/>
        </a:p>
      </dgm:t>
    </dgm:pt>
    <dgm:pt modelId="{1ACE88A8-F582-40A2-9678-012545A8254E}">
      <dgm:prSet phldrT="[Text]" custT="1"/>
      <dgm:spPr/>
      <dgm:t>
        <a:bodyPr/>
        <a:lstStyle/>
        <a:p>
          <a:pPr algn="r"/>
          <a:r>
            <a:rPr lang="ru-RU" sz="1000" dirty="0"/>
            <a:t>Сервис для клиентов</a:t>
          </a:r>
          <a:endParaRPr lang="de-AT" sz="1000" dirty="0"/>
        </a:p>
      </dgm:t>
    </dgm:pt>
    <dgm:pt modelId="{0D726CBA-906C-417F-9ED3-CF9ECB3CAB58}" type="parTrans" cxnId="{D8768541-D635-440B-B115-A29D43AFB804}">
      <dgm:prSet/>
      <dgm:spPr/>
      <dgm:t>
        <a:bodyPr/>
        <a:lstStyle/>
        <a:p>
          <a:endParaRPr lang="de-AT"/>
        </a:p>
      </dgm:t>
    </dgm:pt>
    <dgm:pt modelId="{08D2912B-6C6C-4EBE-8045-66B80DEB1FA4}" type="sibTrans" cxnId="{D8768541-D635-440B-B115-A29D43AFB804}">
      <dgm:prSet/>
      <dgm:spPr/>
      <dgm:t>
        <a:bodyPr/>
        <a:lstStyle/>
        <a:p>
          <a:endParaRPr lang="de-AT"/>
        </a:p>
      </dgm:t>
    </dgm:pt>
    <dgm:pt modelId="{B69262AA-ED25-47AF-9119-D589785ED06F}">
      <dgm:prSet phldrT="[Text]"/>
      <dgm:spPr/>
      <dgm:t>
        <a:bodyPr/>
        <a:lstStyle/>
        <a:p>
          <a:r>
            <a:rPr lang="ru-RU" noProof="0" dirty="0"/>
            <a:t>Лидерство</a:t>
          </a:r>
          <a:endParaRPr lang="en-GB" noProof="0" dirty="0"/>
        </a:p>
      </dgm:t>
    </dgm:pt>
    <dgm:pt modelId="{D5E43AD1-4093-417A-9221-6EDA03136F7E}" type="parTrans" cxnId="{C79EF58D-27BA-4FA8-B238-E890EC27E7D9}">
      <dgm:prSet/>
      <dgm:spPr/>
      <dgm:t>
        <a:bodyPr/>
        <a:lstStyle/>
        <a:p>
          <a:endParaRPr lang="de-AT"/>
        </a:p>
      </dgm:t>
    </dgm:pt>
    <dgm:pt modelId="{3F69059A-E284-4909-8728-C50C41B9D5A8}" type="sibTrans" cxnId="{C79EF58D-27BA-4FA8-B238-E890EC27E7D9}">
      <dgm:prSet/>
      <dgm:spPr/>
      <dgm:t>
        <a:bodyPr/>
        <a:lstStyle/>
        <a:p>
          <a:endParaRPr lang="de-AT"/>
        </a:p>
      </dgm:t>
    </dgm:pt>
    <dgm:pt modelId="{ACF25F12-1344-4766-B4C7-FDE3CD0936F4}">
      <dgm:prSet phldrT="[Text]" custT="1"/>
      <dgm:spPr/>
      <dgm:t>
        <a:bodyPr/>
        <a:lstStyle/>
        <a:p>
          <a:pPr algn="r"/>
          <a:r>
            <a:rPr lang="ru-RU" sz="1000" dirty="0"/>
            <a:t>Лидер в области производства полимерных полов  в Германии</a:t>
          </a:r>
          <a:endParaRPr lang="de-AT" sz="1000" dirty="0"/>
        </a:p>
      </dgm:t>
    </dgm:pt>
    <dgm:pt modelId="{B0073F6E-E150-459C-A2EC-1E7B4D1DE730}" type="parTrans" cxnId="{50E8BB68-671D-4A54-A06C-435FAD262146}">
      <dgm:prSet/>
      <dgm:spPr/>
      <dgm:t>
        <a:bodyPr/>
        <a:lstStyle/>
        <a:p>
          <a:endParaRPr lang="de-AT"/>
        </a:p>
      </dgm:t>
    </dgm:pt>
    <dgm:pt modelId="{E9C066CC-3C8F-46C0-9021-903FB5FFD6B0}" type="sibTrans" cxnId="{50E8BB68-671D-4A54-A06C-435FAD262146}">
      <dgm:prSet/>
      <dgm:spPr/>
      <dgm:t>
        <a:bodyPr/>
        <a:lstStyle/>
        <a:p>
          <a:endParaRPr lang="de-AT"/>
        </a:p>
      </dgm:t>
    </dgm:pt>
    <dgm:pt modelId="{93320F01-61D0-4689-AB71-65164E54D0D4}">
      <dgm:prSet phldrT="[Text]"/>
      <dgm:spPr/>
      <dgm:t>
        <a:bodyPr/>
        <a:lstStyle/>
        <a:p>
          <a:r>
            <a:rPr lang="ru-RU" dirty="0"/>
            <a:t>Надежность</a:t>
          </a:r>
          <a:endParaRPr lang="de-AT" dirty="0"/>
        </a:p>
      </dgm:t>
    </dgm:pt>
    <dgm:pt modelId="{C318F28C-A95B-4FE9-844D-729FFF8CB74D}" type="parTrans" cxnId="{42C91F5E-CE63-4575-A593-37071C3E4061}">
      <dgm:prSet/>
      <dgm:spPr/>
      <dgm:t>
        <a:bodyPr/>
        <a:lstStyle/>
        <a:p>
          <a:endParaRPr lang="de-AT"/>
        </a:p>
      </dgm:t>
    </dgm:pt>
    <dgm:pt modelId="{6530748B-3699-4675-A9E3-731B35BD979E}" type="sibTrans" cxnId="{42C91F5E-CE63-4575-A593-37071C3E4061}">
      <dgm:prSet/>
      <dgm:spPr/>
      <dgm:t>
        <a:bodyPr/>
        <a:lstStyle/>
        <a:p>
          <a:endParaRPr lang="de-AT"/>
        </a:p>
      </dgm:t>
    </dgm:pt>
    <dgm:pt modelId="{CACAF268-F897-4E07-A8A1-4751100C42E2}">
      <dgm:prSet phldrT="[Text]" custT="1"/>
      <dgm:spPr/>
      <dgm:t>
        <a:bodyPr/>
        <a:lstStyle/>
        <a:p>
          <a:r>
            <a:rPr lang="ru-RU" sz="1000" dirty="0"/>
            <a:t>Культура и ценности</a:t>
          </a:r>
          <a:endParaRPr lang="de-AT" sz="1000" dirty="0"/>
        </a:p>
      </dgm:t>
    </dgm:pt>
    <dgm:pt modelId="{03DAA642-EE4D-4F7B-BD84-0B1F4164187C}" type="parTrans" cxnId="{1AE505F2-7475-4F9A-85A0-C07CE3F33069}">
      <dgm:prSet/>
      <dgm:spPr/>
      <dgm:t>
        <a:bodyPr/>
        <a:lstStyle/>
        <a:p>
          <a:endParaRPr lang="de-AT"/>
        </a:p>
      </dgm:t>
    </dgm:pt>
    <dgm:pt modelId="{FB0C7BDF-40A3-4D57-9C86-AC3A626E39D3}" type="sibTrans" cxnId="{1AE505F2-7475-4F9A-85A0-C07CE3F33069}">
      <dgm:prSet/>
      <dgm:spPr/>
      <dgm:t>
        <a:bodyPr/>
        <a:lstStyle/>
        <a:p>
          <a:endParaRPr lang="de-AT"/>
        </a:p>
      </dgm:t>
    </dgm:pt>
    <dgm:pt modelId="{581DD1DA-C0A9-44E1-A756-8C4F0CC6CC74}">
      <dgm:prSet phldrT="[Text]" custT="1"/>
      <dgm:spPr/>
      <dgm:t>
        <a:bodyPr/>
        <a:lstStyle/>
        <a:p>
          <a:r>
            <a:rPr lang="ru-RU" sz="1000" dirty="0"/>
            <a:t>Наши клиенты – источник вдохновения для нашей работы</a:t>
          </a:r>
          <a:endParaRPr lang="de-AT" sz="1000" dirty="0"/>
        </a:p>
      </dgm:t>
    </dgm:pt>
    <dgm:pt modelId="{C0F44C7A-7BD7-470D-8A8C-E3C83547291A}" type="parTrans" cxnId="{27644AC5-4D7C-49E9-BF48-314D80562574}">
      <dgm:prSet/>
      <dgm:spPr/>
      <dgm:t>
        <a:bodyPr/>
        <a:lstStyle/>
        <a:p>
          <a:endParaRPr lang="ru-RU"/>
        </a:p>
      </dgm:t>
    </dgm:pt>
    <dgm:pt modelId="{E6014BA5-4C68-403F-B66D-7775A05ADD37}" type="sibTrans" cxnId="{27644AC5-4D7C-49E9-BF48-314D80562574}">
      <dgm:prSet/>
      <dgm:spPr/>
      <dgm:t>
        <a:bodyPr/>
        <a:lstStyle/>
        <a:p>
          <a:endParaRPr lang="ru-RU"/>
        </a:p>
      </dgm:t>
    </dgm:pt>
    <dgm:pt modelId="{94CC9AD7-FCCD-4472-9F16-44394CFEB492}">
      <dgm:prSet phldrT="[Text]" custT="1"/>
      <dgm:spPr/>
      <dgm:t>
        <a:bodyPr/>
        <a:lstStyle/>
        <a:p>
          <a:r>
            <a:rPr lang="ru-RU" sz="1000" dirty="0"/>
            <a:t>НИОКР</a:t>
          </a:r>
          <a:endParaRPr lang="de-AT" sz="1000" dirty="0"/>
        </a:p>
      </dgm:t>
    </dgm:pt>
    <dgm:pt modelId="{5C6FCDDA-3BDC-48AA-A90D-2D75FDCBCDA9}" type="parTrans" cxnId="{D0A8AF46-2971-4846-9B33-0899FDB6E44C}">
      <dgm:prSet/>
      <dgm:spPr/>
      <dgm:t>
        <a:bodyPr/>
        <a:lstStyle/>
        <a:p>
          <a:endParaRPr lang="ru-RU"/>
        </a:p>
      </dgm:t>
    </dgm:pt>
    <dgm:pt modelId="{F9832C09-17A0-4399-831D-A248AD51B8AD}" type="sibTrans" cxnId="{D0A8AF46-2971-4846-9B33-0899FDB6E44C}">
      <dgm:prSet/>
      <dgm:spPr/>
      <dgm:t>
        <a:bodyPr/>
        <a:lstStyle/>
        <a:p>
          <a:endParaRPr lang="ru-RU"/>
        </a:p>
      </dgm:t>
    </dgm:pt>
    <dgm:pt modelId="{6926212A-D97A-4BC3-8FB5-0550C53D2345}">
      <dgm:prSet phldrT="[Text]"/>
      <dgm:spPr/>
      <dgm:t>
        <a:bodyPr/>
        <a:lstStyle/>
        <a:p>
          <a:endParaRPr lang="de-AT" sz="700" dirty="0"/>
        </a:p>
      </dgm:t>
    </dgm:pt>
    <dgm:pt modelId="{E73A89A1-BE95-48D5-99EC-F078C2C02A91}" type="parTrans" cxnId="{3D8241DC-62A7-45A7-B0D4-A157049101C2}">
      <dgm:prSet/>
      <dgm:spPr/>
      <dgm:t>
        <a:bodyPr/>
        <a:lstStyle/>
        <a:p>
          <a:endParaRPr lang="ru-RU"/>
        </a:p>
      </dgm:t>
    </dgm:pt>
    <dgm:pt modelId="{9D6C1CF4-6227-459F-91FD-297E01839E82}" type="sibTrans" cxnId="{3D8241DC-62A7-45A7-B0D4-A157049101C2}">
      <dgm:prSet/>
      <dgm:spPr/>
      <dgm:t>
        <a:bodyPr/>
        <a:lstStyle/>
        <a:p>
          <a:endParaRPr lang="ru-RU"/>
        </a:p>
      </dgm:t>
    </dgm:pt>
    <dgm:pt modelId="{26494BEA-04EB-4DFA-ACF2-464755752C98}">
      <dgm:prSet phldrT="[Text]" custT="1"/>
      <dgm:spPr/>
      <dgm:t>
        <a:bodyPr/>
        <a:lstStyle/>
        <a:p>
          <a:r>
            <a:rPr lang="ru-RU" sz="1000" dirty="0"/>
            <a:t>Инновации</a:t>
          </a:r>
          <a:endParaRPr lang="de-AT" sz="1000" dirty="0"/>
        </a:p>
      </dgm:t>
    </dgm:pt>
    <dgm:pt modelId="{89C463A7-EAA1-4F34-9AEC-098C96F79B67}" type="parTrans" cxnId="{1D850F9E-E62D-4EFD-B420-925F40808BAC}">
      <dgm:prSet/>
      <dgm:spPr/>
      <dgm:t>
        <a:bodyPr/>
        <a:lstStyle/>
        <a:p>
          <a:endParaRPr lang="ru-RU"/>
        </a:p>
      </dgm:t>
    </dgm:pt>
    <dgm:pt modelId="{F617E7BA-F4F7-4568-B001-9E1FFE8C18DC}" type="sibTrans" cxnId="{1D850F9E-E62D-4EFD-B420-925F40808BAC}">
      <dgm:prSet/>
      <dgm:spPr/>
      <dgm:t>
        <a:bodyPr/>
        <a:lstStyle/>
        <a:p>
          <a:endParaRPr lang="ru-RU"/>
        </a:p>
      </dgm:t>
    </dgm:pt>
    <dgm:pt modelId="{8CBB494E-318D-407B-963E-5C5957292097}">
      <dgm:prSet phldrT="[Text]" custT="1"/>
      <dgm:spPr/>
      <dgm:t>
        <a:bodyPr/>
        <a:lstStyle/>
        <a:p>
          <a:r>
            <a:rPr lang="ru-RU" sz="1000" dirty="0"/>
            <a:t> общественное признание </a:t>
          </a:r>
          <a:endParaRPr lang="de-AT" sz="1000" dirty="0"/>
        </a:p>
      </dgm:t>
    </dgm:pt>
    <dgm:pt modelId="{8291D9CA-4939-46FA-A859-3A9A673462B2}" type="parTrans" cxnId="{85F9DFC1-3E55-403C-ADAA-D6124D8A6BCA}">
      <dgm:prSet/>
      <dgm:spPr/>
      <dgm:t>
        <a:bodyPr/>
        <a:lstStyle/>
        <a:p>
          <a:endParaRPr lang="ru-RU"/>
        </a:p>
      </dgm:t>
    </dgm:pt>
    <dgm:pt modelId="{00441FCE-FF49-429B-A2A6-D68D420C30D4}" type="sibTrans" cxnId="{85F9DFC1-3E55-403C-ADAA-D6124D8A6BCA}">
      <dgm:prSet/>
      <dgm:spPr/>
      <dgm:t>
        <a:bodyPr/>
        <a:lstStyle/>
        <a:p>
          <a:endParaRPr lang="ru-RU"/>
        </a:p>
      </dgm:t>
    </dgm:pt>
    <dgm:pt modelId="{21CD4854-2E5A-4AFE-AE5B-1224709E5685}">
      <dgm:prSet phldrT="[Text]" custT="1"/>
      <dgm:spPr/>
      <dgm:t>
        <a:bodyPr/>
        <a:lstStyle/>
        <a:p>
          <a:pPr algn="r"/>
          <a:r>
            <a:rPr lang="ru-RU" sz="1000" dirty="0"/>
            <a:t>Широкий ассортимент</a:t>
          </a:r>
          <a:endParaRPr lang="de-AT" sz="1000" dirty="0"/>
        </a:p>
      </dgm:t>
    </dgm:pt>
    <dgm:pt modelId="{28654790-1475-407F-A0DC-55E8AEA105C3}" type="parTrans" cxnId="{F1323A83-D393-4C02-B79F-7FF0EAB00F79}">
      <dgm:prSet/>
      <dgm:spPr/>
      <dgm:t>
        <a:bodyPr/>
        <a:lstStyle/>
        <a:p>
          <a:endParaRPr lang="ru-RU"/>
        </a:p>
      </dgm:t>
    </dgm:pt>
    <dgm:pt modelId="{254BC9B4-B2D3-4B22-A448-EFD32794BF93}" type="sibTrans" cxnId="{F1323A83-D393-4C02-B79F-7FF0EAB00F79}">
      <dgm:prSet/>
      <dgm:spPr/>
      <dgm:t>
        <a:bodyPr/>
        <a:lstStyle/>
        <a:p>
          <a:endParaRPr lang="ru-RU"/>
        </a:p>
      </dgm:t>
    </dgm:pt>
    <dgm:pt modelId="{ACFC158C-EDCA-42BA-A888-C37DAC7CE4AB}">
      <dgm:prSet phldrT="[Text]" custT="1"/>
      <dgm:spPr/>
      <dgm:t>
        <a:bodyPr/>
        <a:lstStyle/>
        <a:p>
          <a:pPr algn="r"/>
          <a:r>
            <a:rPr lang="ru-RU" sz="1000" dirty="0"/>
            <a:t>Фокус на нуждах клиентов</a:t>
          </a:r>
          <a:endParaRPr lang="de-AT" sz="1000" dirty="0"/>
        </a:p>
      </dgm:t>
    </dgm:pt>
    <dgm:pt modelId="{B70683C0-2E47-4F44-8F87-F017900F0AF8}" type="parTrans" cxnId="{D0A33321-306E-43CF-8BEE-38AF03BD9B1D}">
      <dgm:prSet/>
      <dgm:spPr/>
      <dgm:t>
        <a:bodyPr/>
        <a:lstStyle/>
        <a:p>
          <a:endParaRPr lang="ru-RU"/>
        </a:p>
      </dgm:t>
    </dgm:pt>
    <dgm:pt modelId="{54640633-00F2-4529-AE8B-2F27A93E6C3E}" type="sibTrans" cxnId="{D0A33321-306E-43CF-8BEE-38AF03BD9B1D}">
      <dgm:prSet/>
      <dgm:spPr/>
      <dgm:t>
        <a:bodyPr/>
        <a:lstStyle/>
        <a:p>
          <a:endParaRPr lang="ru-RU"/>
        </a:p>
      </dgm:t>
    </dgm:pt>
    <dgm:pt modelId="{DFCC11AB-88CD-49B8-B57E-E18DFDA8BAD9}">
      <dgm:prSet phldrT="[Text]" custT="1"/>
      <dgm:spPr/>
      <dgm:t>
        <a:bodyPr/>
        <a:lstStyle/>
        <a:p>
          <a:pPr algn="r"/>
          <a:r>
            <a:rPr lang="ru-RU" sz="1000" dirty="0"/>
            <a:t>Наши проекты – гарантия    качества наших материалов</a:t>
          </a:r>
          <a:endParaRPr lang="de-AT" sz="1000" dirty="0"/>
        </a:p>
      </dgm:t>
    </dgm:pt>
    <dgm:pt modelId="{B3720211-4AB8-4556-BD4D-8C34C1ECCF59}" type="parTrans" cxnId="{D3F0C5AE-0B15-4D1A-9001-272F0FA8CC91}">
      <dgm:prSet/>
      <dgm:spPr/>
      <dgm:t>
        <a:bodyPr/>
        <a:lstStyle/>
        <a:p>
          <a:endParaRPr lang="ru-RU"/>
        </a:p>
      </dgm:t>
    </dgm:pt>
    <dgm:pt modelId="{6EDE8E88-9A3A-4A18-8730-4820A41FD0EF}" type="sibTrans" cxnId="{D3F0C5AE-0B15-4D1A-9001-272F0FA8CC91}">
      <dgm:prSet/>
      <dgm:spPr/>
      <dgm:t>
        <a:bodyPr/>
        <a:lstStyle/>
        <a:p>
          <a:endParaRPr lang="ru-RU"/>
        </a:p>
      </dgm:t>
    </dgm:pt>
    <dgm:pt modelId="{0A7FFE06-B79E-4B65-A720-6EF6B0879EA1}" type="pres">
      <dgm:prSet presAssocID="{60445005-BD6F-4C5C-8F06-8D7CF17C483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058F04E-3DC9-4447-8C06-EDD45D48188C}" type="pres">
      <dgm:prSet presAssocID="{60445005-BD6F-4C5C-8F06-8D7CF17C483E}" presName="children" presStyleCnt="0"/>
      <dgm:spPr/>
    </dgm:pt>
    <dgm:pt modelId="{5A9DE981-46D6-49A1-8AD7-839056D1D2E7}" type="pres">
      <dgm:prSet presAssocID="{60445005-BD6F-4C5C-8F06-8D7CF17C483E}" presName="child1group" presStyleCnt="0"/>
      <dgm:spPr/>
    </dgm:pt>
    <dgm:pt modelId="{121DAA70-E300-4736-AA65-ECC9B0DFE186}" type="pres">
      <dgm:prSet presAssocID="{60445005-BD6F-4C5C-8F06-8D7CF17C483E}" presName="child1" presStyleLbl="bgAcc1" presStyleIdx="0" presStyleCnt="4" custScaleY="164917" custLinFactNeighborX="5059" custLinFactNeighborY="14310"/>
      <dgm:spPr/>
    </dgm:pt>
    <dgm:pt modelId="{F8D67261-C19F-40A3-91DB-9F87B8744C3F}" type="pres">
      <dgm:prSet presAssocID="{60445005-BD6F-4C5C-8F06-8D7CF17C483E}" presName="child1Text" presStyleLbl="bgAcc1" presStyleIdx="0" presStyleCnt="4">
        <dgm:presLayoutVars>
          <dgm:bulletEnabled val="1"/>
        </dgm:presLayoutVars>
      </dgm:prSet>
      <dgm:spPr/>
    </dgm:pt>
    <dgm:pt modelId="{16B1F432-384C-4862-B873-D4EE8A91037D}" type="pres">
      <dgm:prSet presAssocID="{60445005-BD6F-4C5C-8F06-8D7CF17C483E}" presName="child2group" presStyleCnt="0"/>
      <dgm:spPr/>
    </dgm:pt>
    <dgm:pt modelId="{7E45A9F8-0354-4506-A51F-6C9339901B62}" type="pres">
      <dgm:prSet presAssocID="{60445005-BD6F-4C5C-8F06-8D7CF17C483E}" presName="child2" presStyleLbl="bgAcc1" presStyleIdx="1" presStyleCnt="4" custScaleY="170694" custLinFactNeighborX="-7012" custLinFactNeighborY="17968"/>
      <dgm:spPr/>
    </dgm:pt>
    <dgm:pt modelId="{E4FF66BB-30C0-4E72-A8A9-A3F5F636D032}" type="pres">
      <dgm:prSet presAssocID="{60445005-BD6F-4C5C-8F06-8D7CF17C483E}" presName="child2Text" presStyleLbl="bgAcc1" presStyleIdx="1" presStyleCnt="4">
        <dgm:presLayoutVars>
          <dgm:bulletEnabled val="1"/>
        </dgm:presLayoutVars>
      </dgm:prSet>
      <dgm:spPr/>
    </dgm:pt>
    <dgm:pt modelId="{44CC9127-8EA8-4BBF-B4EA-80746D1191BC}" type="pres">
      <dgm:prSet presAssocID="{60445005-BD6F-4C5C-8F06-8D7CF17C483E}" presName="child3group" presStyleCnt="0"/>
      <dgm:spPr/>
    </dgm:pt>
    <dgm:pt modelId="{D8C63D43-3370-4AFD-A740-A5E1039DD529}" type="pres">
      <dgm:prSet presAssocID="{60445005-BD6F-4C5C-8F06-8D7CF17C483E}" presName="child3" presStyleLbl="bgAcc1" presStyleIdx="2" presStyleCnt="4" custScaleX="97216" custScaleY="153379" custLinFactNeighborX="-4315" custLinFactNeighborY="-21071"/>
      <dgm:spPr/>
    </dgm:pt>
    <dgm:pt modelId="{BB650AF4-B591-4C40-BFA1-A4280DA3C0AC}" type="pres">
      <dgm:prSet presAssocID="{60445005-BD6F-4C5C-8F06-8D7CF17C483E}" presName="child3Text" presStyleLbl="bgAcc1" presStyleIdx="2" presStyleCnt="4">
        <dgm:presLayoutVars>
          <dgm:bulletEnabled val="1"/>
        </dgm:presLayoutVars>
      </dgm:prSet>
      <dgm:spPr/>
    </dgm:pt>
    <dgm:pt modelId="{A054E893-5E8A-486F-97F4-04E8DC531003}" type="pres">
      <dgm:prSet presAssocID="{60445005-BD6F-4C5C-8F06-8D7CF17C483E}" presName="child4group" presStyleCnt="0"/>
      <dgm:spPr/>
    </dgm:pt>
    <dgm:pt modelId="{88ABB14F-628B-40C0-9C85-F9B835F319CB}" type="pres">
      <dgm:prSet presAssocID="{60445005-BD6F-4C5C-8F06-8D7CF17C483E}" presName="child4" presStyleLbl="bgAcc1" presStyleIdx="3" presStyleCnt="4" custScaleX="92011" custScaleY="158022" custLinFactNeighborX="6029" custLinFactNeighborY="-25016"/>
      <dgm:spPr/>
    </dgm:pt>
    <dgm:pt modelId="{E10CAD9C-EF2E-4279-AA25-644EF8D0433B}" type="pres">
      <dgm:prSet presAssocID="{60445005-BD6F-4C5C-8F06-8D7CF17C483E}" presName="child4Text" presStyleLbl="bgAcc1" presStyleIdx="3" presStyleCnt="4">
        <dgm:presLayoutVars>
          <dgm:bulletEnabled val="1"/>
        </dgm:presLayoutVars>
      </dgm:prSet>
      <dgm:spPr/>
    </dgm:pt>
    <dgm:pt modelId="{B80E8009-1953-4C17-858F-A31F161FE274}" type="pres">
      <dgm:prSet presAssocID="{60445005-BD6F-4C5C-8F06-8D7CF17C483E}" presName="childPlaceholder" presStyleCnt="0"/>
      <dgm:spPr/>
    </dgm:pt>
    <dgm:pt modelId="{E2A2EB4E-8453-481C-A653-2F9151C06F12}" type="pres">
      <dgm:prSet presAssocID="{60445005-BD6F-4C5C-8F06-8D7CF17C483E}" presName="circle" presStyleCnt="0"/>
      <dgm:spPr/>
    </dgm:pt>
    <dgm:pt modelId="{C97A5747-837E-430B-B239-3E1239AF672A}" type="pres">
      <dgm:prSet presAssocID="{60445005-BD6F-4C5C-8F06-8D7CF17C483E}" presName="quadrant1" presStyleLbl="node1" presStyleIdx="0" presStyleCnt="4" custScaleX="81673" custScaleY="81673" custLinFactNeighborX="11506" custLinFactNeighborY="11473">
        <dgm:presLayoutVars>
          <dgm:chMax val="1"/>
          <dgm:bulletEnabled val="1"/>
        </dgm:presLayoutVars>
      </dgm:prSet>
      <dgm:spPr/>
    </dgm:pt>
    <dgm:pt modelId="{61657CCF-1652-4FB2-98B6-31FEA9FEDF4E}" type="pres">
      <dgm:prSet presAssocID="{60445005-BD6F-4C5C-8F06-8D7CF17C483E}" presName="quadrant2" presStyleLbl="node1" presStyleIdx="1" presStyleCnt="4" custScaleX="81673" custScaleY="81673" custLinFactNeighborX="-6783" custLinFactNeighborY="11473">
        <dgm:presLayoutVars>
          <dgm:chMax val="1"/>
          <dgm:bulletEnabled val="1"/>
        </dgm:presLayoutVars>
      </dgm:prSet>
      <dgm:spPr/>
    </dgm:pt>
    <dgm:pt modelId="{35B048D5-F032-4B7F-99A6-809B83262D3B}" type="pres">
      <dgm:prSet presAssocID="{60445005-BD6F-4C5C-8F06-8D7CF17C483E}" presName="quadrant3" presStyleLbl="node1" presStyleIdx="2" presStyleCnt="4" custScaleX="81673" custScaleY="81673" custLinFactNeighborX="-6783" custLinFactNeighborY="-6816">
        <dgm:presLayoutVars>
          <dgm:chMax val="1"/>
          <dgm:bulletEnabled val="1"/>
        </dgm:presLayoutVars>
      </dgm:prSet>
      <dgm:spPr/>
    </dgm:pt>
    <dgm:pt modelId="{D776D22E-62C2-47F6-88AA-DC432154FCA6}" type="pres">
      <dgm:prSet presAssocID="{60445005-BD6F-4C5C-8F06-8D7CF17C483E}" presName="quadrant4" presStyleLbl="node1" presStyleIdx="3" presStyleCnt="4" custScaleX="81673" custScaleY="81673" custLinFactNeighborX="11506" custLinFactNeighborY="-6816">
        <dgm:presLayoutVars>
          <dgm:chMax val="1"/>
          <dgm:bulletEnabled val="1"/>
        </dgm:presLayoutVars>
      </dgm:prSet>
      <dgm:spPr/>
    </dgm:pt>
    <dgm:pt modelId="{AA23295D-DC86-4AF1-8809-9B474E84A956}" type="pres">
      <dgm:prSet presAssocID="{60445005-BD6F-4C5C-8F06-8D7CF17C483E}" presName="quadrantPlaceholder" presStyleCnt="0"/>
      <dgm:spPr/>
    </dgm:pt>
    <dgm:pt modelId="{2D799C49-0641-4638-84E8-2AF95D8B8495}" type="pres">
      <dgm:prSet presAssocID="{60445005-BD6F-4C5C-8F06-8D7CF17C483E}" presName="center1" presStyleLbl="fgShp" presStyleIdx="0" presStyleCnt="2" custLinFactNeighborX="9459" custLinFactNeighborY="6921"/>
      <dgm:spPr/>
    </dgm:pt>
    <dgm:pt modelId="{F702E5BB-D997-4DBB-876A-00BBBB7B6D0D}" type="pres">
      <dgm:prSet presAssocID="{60445005-BD6F-4C5C-8F06-8D7CF17C483E}" presName="center2" presStyleLbl="fgShp" presStyleIdx="1" presStyleCnt="2" custLinFactNeighborX="9459" custLinFactNeighborY="8657"/>
      <dgm:spPr/>
    </dgm:pt>
  </dgm:ptLst>
  <dgm:cxnLst>
    <dgm:cxn modelId="{E9859A04-ABCD-4EC4-B367-6D32C796C6C5}" type="presOf" srcId="{CACAF268-F897-4E07-A8A1-4751100C42E2}" destId="{88ABB14F-628B-40C0-9C85-F9B835F319CB}" srcOrd="0" destOrd="0" presId="urn:microsoft.com/office/officeart/2005/8/layout/cycle4#1"/>
    <dgm:cxn modelId="{D0A33321-306E-43CF-8BEE-38AF03BD9B1D}" srcId="{14C80DAE-EE13-4BDA-B67B-9EEFCEBB48C7}" destId="{ACFC158C-EDCA-42BA-A888-C37DAC7CE4AB}" srcOrd="2" destOrd="0" parTransId="{B70683C0-2E47-4F44-8F87-F017900F0AF8}" sibTransId="{54640633-00F2-4529-AE8B-2F27A93E6C3E}"/>
    <dgm:cxn modelId="{0C813622-5165-4702-8745-0EEEAFDC5368}" type="presOf" srcId="{94CC9AD7-FCCD-4472-9F16-44394CFEB492}" destId="{121DAA70-E300-4736-AA65-ECC9B0DFE186}" srcOrd="0" destOrd="0" presId="urn:microsoft.com/office/officeart/2005/8/layout/cycle4#1"/>
    <dgm:cxn modelId="{6C751028-D464-42A0-BB6D-92373AB64455}" type="presOf" srcId="{60445005-BD6F-4C5C-8F06-8D7CF17C483E}" destId="{0A7FFE06-B79E-4B65-A720-6EF6B0879EA1}" srcOrd="0" destOrd="0" presId="urn:microsoft.com/office/officeart/2005/8/layout/cycle4#1"/>
    <dgm:cxn modelId="{C2C73728-89A3-49AE-9FE8-E76E6285A458}" type="presOf" srcId="{1ACE88A8-F582-40A2-9678-012545A8254E}" destId="{E4FF66BB-30C0-4E72-A8A9-A3F5F636D032}" srcOrd="1" destOrd="0" presId="urn:microsoft.com/office/officeart/2005/8/layout/cycle4#1"/>
    <dgm:cxn modelId="{DE1A5A29-7706-4823-8195-E0ADBA081903}" type="presOf" srcId="{B69262AA-ED25-47AF-9119-D589785ED06F}" destId="{35B048D5-F032-4B7F-99A6-809B83262D3B}" srcOrd="0" destOrd="0" presId="urn:microsoft.com/office/officeart/2005/8/layout/cycle4#1"/>
    <dgm:cxn modelId="{EA17992C-E754-402E-A206-9EBF03ECC004}" type="presOf" srcId="{95F13F93-E8E6-4ED9-888D-794A555F63CA}" destId="{F8D67261-C19F-40A3-91DB-9F87B8744C3F}" srcOrd="1" destOrd="1" presId="urn:microsoft.com/office/officeart/2005/8/layout/cycle4#1"/>
    <dgm:cxn modelId="{339F143C-2531-447D-8749-4F1EA2531E43}" type="presOf" srcId="{94CC9AD7-FCCD-4472-9F16-44394CFEB492}" destId="{F8D67261-C19F-40A3-91DB-9F87B8744C3F}" srcOrd="1" destOrd="0" presId="urn:microsoft.com/office/officeart/2005/8/layout/cycle4#1"/>
    <dgm:cxn modelId="{42C91F5E-CE63-4575-A593-37071C3E4061}" srcId="{60445005-BD6F-4C5C-8F06-8D7CF17C483E}" destId="{93320F01-61D0-4689-AB71-65164E54D0D4}" srcOrd="3" destOrd="0" parTransId="{C318F28C-A95B-4FE9-844D-729FFF8CB74D}" sibTransId="{6530748B-3699-4675-A9E3-731B35BD979E}"/>
    <dgm:cxn modelId="{D8768541-D635-440B-B115-A29D43AFB804}" srcId="{14C80DAE-EE13-4BDA-B67B-9EEFCEBB48C7}" destId="{1ACE88A8-F582-40A2-9678-012545A8254E}" srcOrd="0" destOrd="0" parTransId="{0D726CBA-906C-417F-9ED3-CF9ECB3CAB58}" sibTransId="{08D2912B-6C6C-4EBE-8045-66B80DEB1FA4}"/>
    <dgm:cxn modelId="{93DCD642-5771-49C5-A0C8-3609C92DFA4B}" type="presOf" srcId="{581DD1DA-C0A9-44E1-A756-8C4F0CC6CC74}" destId="{88ABB14F-628B-40C0-9C85-F9B835F319CB}" srcOrd="0" destOrd="1" presId="urn:microsoft.com/office/officeart/2005/8/layout/cycle4#1"/>
    <dgm:cxn modelId="{1A504A44-E004-4F51-B51A-0E19F136CCB3}" srcId="{022F4A1A-1DBA-4255-A2EE-AC7716DF22CD}" destId="{95F13F93-E8E6-4ED9-888D-794A555F63CA}" srcOrd="1" destOrd="0" parTransId="{1909BE60-937A-44FA-A058-28B870C66273}" sibTransId="{036F4942-FC8E-4C43-9636-A3BD8F8E9D23}"/>
    <dgm:cxn modelId="{D0A8AF46-2971-4846-9B33-0899FDB6E44C}" srcId="{022F4A1A-1DBA-4255-A2EE-AC7716DF22CD}" destId="{94CC9AD7-FCCD-4472-9F16-44394CFEB492}" srcOrd="0" destOrd="0" parTransId="{5C6FCDDA-3BDC-48AA-A90D-2D75FDCBCDA9}" sibTransId="{F9832C09-17A0-4399-831D-A248AD51B8AD}"/>
    <dgm:cxn modelId="{33D36447-1A71-41CE-B292-68C608C60712}" srcId="{60445005-BD6F-4C5C-8F06-8D7CF17C483E}" destId="{022F4A1A-1DBA-4255-A2EE-AC7716DF22CD}" srcOrd="0" destOrd="0" parTransId="{F1D99BAD-67A2-4365-9729-D685E203A665}" sibTransId="{FF459087-9438-4791-8FFB-6E00BF111763}"/>
    <dgm:cxn modelId="{F6452B68-EACB-46EA-8332-6E32F3AE3013}" type="presOf" srcId="{21CD4854-2E5A-4AFE-AE5B-1224709E5685}" destId="{7E45A9F8-0354-4506-A51F-6C9339901B62}" srcOrd="0" destOrd="1" presId="urn:microsoft.com/office/officeart/2005/8/layout/cycle4#1"/>
    <dgm:cxn modelId="{A9FD4948-01AA-41C8-AC04-1E059DFB225E}" type="presOf" srcId="{6926212A-D97A-4BC3-8FB5-0550C53D2345}" destId="{F8D67261-C19F-40A3-91DB-9F87B8744C3F}" srcOrd="1" destOrd="4" presId="urn:microsoft.com/office/officeart/2005/8/layout/cycle4#1"/>
    <dgm:cxn modelId="{50E8BB68-671D-4A54-A06C-435FAD262146}" srcId="{B69262AA-ED25-47AF-9119-D589785ED06F}" destId="{ACF25F12-1344-4766-B4C7-FDE3CD0936F4}" srcOrd="0" destOrd="0" parTransId="{B0073F6E-E150-459C-A2EC-1E7B4D1DE730}" sibTransId="{E9C066CC-3C8F-46C0-9021-903FB5FFD6B0}"/>
    <dgm:cxn modelId="{95ABD26A-B5EF-415A-8B75-3CBCC0D1FF64}" type="presOf" srcId="{21CD4854-2E5A-4AFE-AE5B-1224709E5685}" destId="{E4FF66BB-30C0-4E72-A8A9-A3F5F636D032}" srcOrd="1" destOrd="1" presId="urn:microsoft.com/office/officeart/2005/8/layout/cycle4#1"/>
    <dgm:cxn modelId="{5869CB6B-DEBA-43E5-99A9-1840A11F2FA9}" type="presOf" srcId="{ACFC158C-EDCA-42BA-A888-C37DAC7CE4AB}" destId="{E4FF66BB-30C0-4E72-A8A9-A3F5F636D032}" srcOrd="1" destOrd="2" presId="urn:microsoft.com/office/officeart/2005/8/layout/cycle4#1"/>
    <dgm:cxn modelId="{61E4CA6E-96BC-49C2-AFBA-42FAB7B21DAF}" type="presOf" srcId="{8CBB494E-318D-407B-963E-5C5957292097}" destId="{121DAA70-E300-4736-AA65-ECC9B0DFE186}" srcOrd="0" destOrd="3" presId="urn:microsoft.com/office/officeart/2005/8/layout/cycle4#1"/>
    <dgm:cxn modelId="{DC4B4E6F-4FC4-484A-84ED-C2CFC1DB7181}" type="presOf" srcId="{95F13F93-E8E6-4ED9-888D-794A555F63CA}" destId="{121DAA70-E300-4736-AA65-ECC9B0DFE186}" srcOrd="0" destOrd="1" presId="urn:microsoft.com/office/officeart/2005/8/layout/cycle4#1"/>
    <dgm:cxn modelId="{E189FF76-A268-499F-9D62-24521187F9F8}" type="presOf" srcId="{DFCC11AB-88CD-49B8-B57E-E18DFDA8BAD9}" destId="{7E45A9F8-0354-4506-A51F-6C9339901B62}" srcOrd="0" destOrd="3" presId="urn:microsoft.com/office/officeart/2005/8/layout/cycle4#1"/>
    <dgm:cxn modelId="{9AC22582-4B4D-44C3-9E5A-4A2FFA9E9402}" type="presOf" srcId="{6926212A-D97A-4BC3-8FB5-0550C53D2345}" destId="{121DAA70-E300-4736-AA65-ECC9B0DFE186}" srcOrd="0" destOrd="4" presId="urn:microsoft.com/office/officeart/2005/8/layout/cycle4#1"/>
    <dgm:cxn modelId="{F1323A83-D393-4C02-B79F-7FF0EAB00F79}" srcId="{14C80DAE-EE13-4BDA-B67B-9EEFCEBB48C7}" destId="{21CD4854-2E5A-4AFE-AE5B-1224709E5685}" srcOrd="1" destOrd="0" parTransId="{28654790-1475-407F-A0DC-55E8AEA105C3}" sibTransId="{254BC9B4-B2D3-4B22-A448-EFD32794BF93}"/>
    <dgm:cxn modelId="{F3FEF88C-33E0-4A3C-96C1-EAD4D411710D}" type="presOf" srcId="{26494BEA-04EB-4DFA-ACF2-464755752C98}" destId="{121DAA70-E300-4736-AA65-ECC9B0DFE186}" srcOrd="0" destOrd="2" presId="urn:microsoft.com/office/officeart/2005/8/layout/cycle4#1"/>
    <dgm:cxn modelId="{C79EF58D-27BA-4FA8-B238-E890EC27E7D9}" srcId="{60445005-BD6F-4C5C-8F06-8D7CF17C483E}" destId="{B69262AA-ED25-47AF-9119-D589785ED06F}" srcOrd="2" destOrd="0" parTransId="{D5E43AD1-4093-417A-9221-6EDA03136F7E}" sibTransId="{3F69059A-E284-4909-8728-C50C41B9D5A8}"/>
    <dgm:cxn modelId="{99AF9B8E-E272-4E6D-8FFB-F9F61C4B1020}" srcId="{60445005-BD6F-4C5C-8F06-8D7CF17C483E}" destId="{14C80DAE-EE13-4BDA-B67B-9EEFCEBB48C7}" srcOrd="1" destOrd="0" parTransId="{5D4575C1-9AD1-4DD4-9344-C28E3C014BD8}" sibTransId="{E7F146FB-3ADC-4F46-9690-22B8984B8842}"/>
    <dgm:cxn modelId="{721F4295-E9E5-4E3B-B800-962A815D9096}" type="presOf" srcId="{ACFC158C-EDCA-42BA-A888-C37DAC7CE4AB}" destId="{7E45A9F8-0354-4506-A51F-6C9339901B62}" srcOrd="0" destOrd="2" presId="urn:microsoft.com/office/officeart/2005/8/layout/cycle4#1"/>
    <dgm:cxn modelId="{65A09E96-AA35-4115-B88E-17CC61247719}" type="presOf" srcId="{93320F01-61D0-4689-AB71-65164E54D0D4}" destId="{D776D22E-62C2-47F6-88AA-DC432154FCA6}" srcOrd="0" destOrd="0" presId="urn:microsoft.com/office/officeart/2005/8/layout/cycle4#1"/>
    <dgm:cxn modelId="{EF521B98-D1A1-40CB-8876-21640E2ACDA5}" type="presOf" srcId="{ACF25F12-1344-4766-B4C7-FDE3CD0936F4}" destId="{BB650AF4-B591-4C40-BFA1-A4280DA3C0AC}" srcOrd="1" destOrd="0" presId="urn:microsoft.com/office/officeart/2005/8/layout/cycle4#1"/>
    <dgm:cxn modelId="{1D850F9E-E62D-4EFD-B420-925F40808BAC}" srcId="{022F4A1A-1DBA-4255-A2EE-AC7716DF22CD}" destId="{26494BEA-04EB-4DFA-ACF2-464755752C98}" srcOrd="2" destOrd="0" parTransId="{89C463A7-EAA1-4F34-9AEC-098C96F79B67}" sibTransId="{F617E7BA-F4F7-4568-B001-9E1FFE8C18DC}"/>
    <dgm:cxn modelId="{83908BA9-9816-4A39-99F1-BE26124AC914}" type="presOf" srcId="{ACF25F12-1344-4766-B4C7-FDE3CD0936F4}" destId="{D8C63D43-3370-4AFD-A740-A5E1039DD529}" srcOrd="0" destOrd="0" presId="urn:microsoft.com/office/officeart/2005/8/layout/cycle4#1"/>
    <dgm:cxn modelId="{D3F0C5AE-0B15-4D1A-9001-272F0FA8CC91}" srcId="{14C80DAE-EE13-4BDA-B67B-9EEFCEBB48C7}" destId="{DFCC11AB-88CD-49B8-B57E-E18DFDA8BAD9}" srcOrd="3" destOrd="0" parTransId="{B3720211-4AB8-4556-BD4D-8C34C1ECCF59}" sibTransId="{6EDE8E88-9A3A-4A18-8730-4820A41FD0EF}"/>
    <dgm:cxn modelId="{AF87ACB0-454A-4FCC-97F2-62159FB9CD47}" type="presOf" srcId="{CACAF268-F897-4E07-A8A1-4751100C42E2}" destId="{E10CAD9C-EF2E-4279-AA25-644EF8D0433B}" srcOrd="1" destOrd="0" presId="urn:microsoft.com/office/officeart/2005/8/layout/cycle4#1"/>
    <dgm:cxn modelId="{520268B1-D7F6-466E-9D82-9F53B653326C}" type="presOf" srcId="{022F4A1A-1DBA-4255-A2EE-AC7716DF22CD}" destId="{C97A5747-837E-430B-B239-3E1239AF672A}" srcOrd="0" destOrd="0" presId="urn:microsoft.com/office/officeart/2005/8/layout/cycle4#1"/>
    <dgm:cxn modelId="{85F9DFC1-3E55-403C-ADAA-D6124D8A6BCA}" srcId="{022F4A1A-1DBA-4255-A2EE-AC7716DF22CD}" destId="{8CBB494E-318D-407B-963E-5C5957292097}" srcOrd="3" destOrd="0" parTransId="{8291D9CA-4939-46FA-A859-3A9A673462B2}" sibTransId="{00441FCE-FF49-429B-A2A6-D68D420C30D4}"/>
    <dgm:cxn modelId="{27644AC5-4D7C-49E9-BF48-314D80562574}" srcId="{93320F01-61D0-4689-AB71-65164E54D0D4}" destId="{581DD1DA-C0A9-44E1-A756-8C4F0CC6CC74}" srcOrd="1" destOrd="0" parTransId="{C0F44C7A-7BD7-470D-8A8C-E3C83547291A}" sibTransId="{E6014BA5-4C68-403F-B66D-7775A05ADD37}"/>
    <dgm:cxn modelId="{5EB6B7C7-2DD4-4409-A601-34E8FFDE631E}" type="presOf" srcId="{1ACE88A8-F582-40A2-9678-012545A8254E}" destId="{7E45A9F8-0354-4506-A51F-6C9339901B62}" srcOrd="0" destOrd="0" presId="urn:microsoft.com/office/officeart/2005/8/layout/cycle4#1"/>
    <dgm:cxn modelId="{88FE90CE-0961-4917-AE7A-32E94D3827C9}" type="presOf" srcId="{581DD1DA-C0A9-44E1-A756-8C4F0CC6CC74}" destId="{E10CAD9C-EF2E-4279-AA25-644EF8D0433B}" srcOrd="1" destOrd="1" presId="urn:microsoft.com/office/officeart/2005/8/layout/cycle4#1"/>
    <dgm:cxn modelId="{3D8241DC-62A7-45A7-B0D4-A157049101C2}" srcId="{022F4A1A-1DBA-4255-A2EE-AC7716DF22CD}" destId="{6926212A-D97A-4BC3-8FB5-0550C53D2345}" srcOrd="4" destOrd="0" parTransId="{E73A89A1-BE95-48D5-99EC-F078C2C02A91}" sibTransId="{9D6C1CF4-6227-459F-91FD-297E01839E82}"/>
    <dgm:cxn modelId="{18BA51DC-F72E-4DF9-97CE-C09D28D2932C}" type="presOf" srcId="{8CBB494E-318D-407B-963E-5C5957292097}" destId="{F8D67261-C19F-40A3-91DB-9F87B8744C3F}" srcOrd="1" destOrd="3" presId="urn:microsoft.com/office/officeart/2005/8/layout/cycle4#1"/>
    <dgm:cxn modelId="{AD1CA7E0-2DD6-4FF8-8326-2E3302FCE31F}" type="presOf" srcId="{DFCC11AB-88CD-49B8-B57E-E18DFDA8BAD9}" destId="{E4FF66BB-30C0-4E72-A8A9-A3F5F636D032}" srcOrd="1" destOrd="3" presId="urn:microsoft.com/office/officeart/2005/8/layout/cycle4#1"/>
    <dgm:cxn modelId="{1AE505F2-7475-4F9A-85A0-C07CE3F33069}" srcId="{93320F01-61D0-4689-AB71-65164E54D0D4}" destId="{CACAF268-F897-4E07-A8A1-4751100C42E2}" srcOrd="0" destOrd="0" parTransId="{03DAA642-EE4D-4F7B-BD84-0B1F4164187C}" sibTransId="{FB0C7BDF-40A3-4D57-9C86-AC3A626E39D3}"/>
    <dgm:cxn modelId="{30E047F3-2C6A-4088-9530-283B74FFFDE4}" type="presOf" srcId="{26494BEA-04EB-4DFA-ACF2-464755752C98}" destId="{F8D67261-C19F-40A3-91DB-9F87B8744C3F}" srcOrd="1" destOrd="2" presId="urn:microsoft.com/office/officeart/2005/8/layout/cycle4#1"/>
    <dgm:cxn modelId="{3C3391FD-12E0-4B6D-91D1-CF7084D8794D}" type="presOf" srcId="{14C80DAE-EE13-4BDA-B67B-9EEFCEBB48C7}" destId="{61657CCF-1652-4FB2-98B6-31FEA9FEDF4E}" srcOrd="0" destOrd="0" presId="urn:microsoft.com/office/officeart/2005/8/layout/cycle4#1"/>
    <dgm:cxn modelId="{51B4712B-99F1-4904-8A76-71960FFD55A6}" type="presParOf" srcId="{0A7FFE06-B79E-4B65-A720-6EF6B0879EA1}" destId="{F058F04E-3DC9-4447-8C06-EDD45D48188C}" srcOrd="0" destOrd="0" presId="urn:microsoft.com/office/officeart/2005/8/layout/cycle4#1"/>
    <dgm:cxn modelId="{B2DF1C88-9BDB-4FAB-BA41-C8800A3B57C3}" type="presParOf" srcId="{F058F04E-3DC9-4447-8C06-EDD45D48188C}" destId="{5A9DE981-46D6-49A1-8AD7-839056D1D2E7}" srcOrd="0" destOrd="0" presId="urn:microsoft.com/office/officeart/2005/8/layout/cycle4#1"/>
    <dgm:cxn modelId="{C971E081-18F2-442C-AD68-5BF576EB6BD3}" type="presParOf" srcId="{5A9DE981-46D6-49A1-8AD7-839056D1D2E7}" destId="{121DAA70-E300-4736-AA65-ECC9B0DFE186}" srcOrd="0" destOrd="0" presId="urn:microsoft.com/office/officeart/2005/8/layout/cycle4#1"/>
    <dgm:cxn modelId="{3500DE62-8C1C-4817-ACDD-F57BB606C1D5}" type="presParOf" srcId="{5A9DE981-46D6-49A1-8AD7-839056D1D2E7}" destId="{F8D67261-C19F-40A3-91DB-9F87B8744C3F}" srcOrd="1" destOrd="0" presId="urn:microsoft.com/office/officeart/2005/8/layout/cycle4#1"/>
    <dgm:cxn modelId="{612A1600-A23D-469E-BFB2-0974825D6A71}" type="presParOf" srcId="{F058F04E-3DC9-4447-8C06-EDD45D48188C}" destId="{16B1F432-384C-4862-B873-D4EE8A91037D}" srcOrd="1" destOrd="0" presId="urn:microsoft.com/office/officeart/2005/8/layout/cycle4#1"/>
    <dgm:cxn modelId="{6F76B072-1BB5-4FED-9991-71A49ACF0200}" type="presParOf" srcId="{16B1F432-384C-4862-B873-D4EE8A91037D}" destId="{7E45A9F8-0354-4506-A51F-6C9339901B62}" srcOrd="0" destOrd="0" presId="urn:microsoft.com/office/officeart/2005/8/layout/cycle4#1"/>
    <dgm:cxn modelId="{FFAC08C2-2298-4755-A4D9-75F11A11A0C2}" type="presParOf" srcId="{16B1F432-384C-4862-B873-D4EE8A91037D}" destId="{E4FF66BB-30C0-4E72-A8A9-A3F5F636D032}" srcOrd="1" destOrd="0" presId="urn:microsoft.com/office/officeart/2005/8/layout/cycle4#1"/>
    <dgm:cxn modelId="{D404B19B-500D-4C3C-9DD0-72C070D7787A}" type="presParOf" srcId="{F058F04E-3DC9-4447-8C06-EDD45D48188C}" destId="{44CC9127-8EA8-4BBF-B4EA-80746D1191BC}" srcOrd="2" destOrd="0" presId="urn:microsoft.com/office/officeart/2005/8/layout/cycle4#1"/>
    <dgm:cxn modelId="{F633EC39-BB69-4C7D-A1FD-C1CF9CEAD4AE}" type="presParOf" srcId="{44CC9127-8EA8-4BBF-B4EA-80746D1191BC}" destId="{D8C63D43-3370-4AFD-A740-A5E1039DD529}" srcOrd="0" destOrd="0" presId="urn:microsoft.com/office/officeart/2005/8/layout/cycle4#1"/>
    <dgm:cxn modelId="{CF3AD9D0-9040-470E-955B-450B07F43619}" type="presParOf" srcId="{44CC9127-8EA8-4BBF-B4EA-80746D1191BC}" destId="{BB650AF4-B591-4C40-BFA1-A4280DA3C0AC}" srcOrd="1" destOrd="0" presId="urn:microsoft.com/office/officeart/2005/8/layout/cycle4#1"/>
    <dgm:cxn modelId="{500735F8-C272-412E-97D2-861C5299823C}" type="presParOf" srcId="{F058F04E-3DC9-4447-8C06-EDD45D48188C}" destId="{A054E893-5E8A-486F-97F4-04E8DC531003}" srcOrd="3" destOrd="0" presId="urn:microsoft.com/office/officeart/2005/8/layout/cycle4#1"/>
    <dgm:cxn modelId="{1F6FE30E-2F23-47D3-A894-99D365325B42}" type="presParOf" srcId="{A054E893-5E8A-486F-97F4-04E8DC531003}" destId="{88ABB14F-628B-40C0-9C85-F9B835F319CB}" srcOrd="0" destOrd="0" presId="urn:microsoft.com/office/officeart/2005/8/layout/cycle4#1"/>
    <dgm:cxn modelId="{C7F87637-F2E2-438D-BCFF-B31892773DB3}" type="presParOf" srcId="{A054E893-5E8A-486F-97F4-04E8DC531003}" destId="{E10CAD9C-EF2E-4279-AA25-644EF8D0433B}" srcOrd="1" destOrd="0" presId="urn:microsoft.com/office/officeart/2005/8/layout/cycle4#1"/>
    <dgm:cxn modelId="{8C9397E8-5AA0-44C1-9AA0-84F1E7BF8D20}" type="presParOf" srcId="{F058F04E-3DC9-4447-8C06-EDD45D48188C}" destId="{B80E8009-1953-4C17-858F-A31F161FE274}" srcOrd="4" destOrd="0" presId="urn:microsoft.com/office/officeart/2005/8/layout/cycle4#1"/>
    <dgm:cxn modelId="{332D9678-CF5E-4152-8944-A7205038142A}" type="presParOf" srcId="{0A7FFE06-B79E-4B65-A720-6EF6B0879EA1}" destId="{E2A2EB4E-8453-481C-A653-2F9151C06F12}" srcOrd="1" destOrd="0" presId="urn:microsoft.com/office/officeart/2005/8/layout/cycle4#1"/>
    <dgm:cxn modelId="{9BCAFC1D-9AF5-4B67-BDF9-C083B2533D03}" type="presParOf" srcId="{E2A2EB4E-8453-481C-A653-2F9151C06F12}" destId="{C97A5747-837E-430B-B239-3E1239AF672A}" srcOrd="0" destOrd="0" presId="urn:microsoft.com/office/officeart/2005/8/layout/cycle4#1"/>
    <dgm:cxn modelId="{A430B075-3131-484E-BF1F-D9CA0AA54277}" type="presParOf" srcId="{E2A2EB4E-8453-481C-A653-2F9151C06F12}" destId="{61657CCF-1652-4FB2-98B6-31FEA9FEDF4E}" srcOrd="1" destOrd="0" presId="urn:microsoft.com/office/officeart/2005/8/layout/cycle4#1"/>
    <dgm:cxn modelId="{C7EBC153-C8CB-49A1-8E58-4A050F3DEE4E}" type="presParOf" srcId="{E2A2EB4E-8453-481C-A653-2F9151C06F12}" destId="{35B048D5-F032-4B7F-99A6-809B83262D3B}" srcOrd="2" destOrd="0" presId="urn:microsoft.com/office/officeart/2005/8/layout/cycle4#1"/>
    <dgm:cxn modelId="{6FEF0075-9FC3-4CE2-B97E-C56CC8F33D07}" type="presParOf" srcId="{E2A2EB4E-8453-481C-A653-2F9151C06F12}" destId="{D776D22E-62C2-47F6-88AA-DC432154FCA6}" srcOrd="3" destOrd="0" presId="urn:microsoft.com/office/officeart/2005/8/layout/cycle4#1"/>
    <dgm:cxn modelId="{9146010D-4395-49F0-84C2-09F8C803FFDF}" type="presParOf" srcId="{E2A2EB4E-8453-481C-A653-2F9151C06F12}" destId="{AA23295D-DC86-4AF1-8809-9B474E84A956}" srcOrd="4" destOrd="0" presId="urn:microsoft.com/office/officeart/2005/8/layout/cycle4#1"/>
    <dgm:cxn modelId="{5322F472-A262-42F3-88D2-ED1E8A275731}" type="presParOf" srcId="{0A7FFE06-B79E-4B65-A720-6EF6B0879EA1}" destId="{2D799C49-0641-4638-84E8-2AF95D8B8495}" srcOrd="2" destOrd="0" presId="urn:microsoft.com/office/officeart/2005/8/layout/cycle4#1"/>
    <dgm:cxn modelId="{03198576-56F2-47D2-8AD1-AB8860C94803}" type="presParOf" srcId="{0A7FFE06-B79E-4B65-A720-6EF6B0879EA1}" destId="{F702E5BB-D997-4DBB-876A-00BBBB7B6D0D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63D43-3370-4AFD-A740-A5E1039DD529}">
      <dsp:nvSpPr>
        <dsp:cNvPr id="0" name=""/>
        <dsp:cNvSpPr/>
      </dsp:nvSpPr>
      <dsp:spPr>
        <a:xfrm>
          <a:off x="2916826" y="1933161"/>
          <a:ext cx="1711728" cy="1749387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Лидер в области производства полимерных полов  в Германии</a:t>
          </a:r>
          <a:endParaRPr lang="de-AT" sz="1000" kern="1200" dirty="0"/>
        </a:p>
      </dsp:txBody>
      <dsp:txXfrm>
        <a:off x="3465439" y="2405602"/>
        <a:ext cx="1128022" cy="1241852"/>
      </dsp:txXfrm>
    </dsp:sp>
    <dsp:sp modelId="{88ABB14F-628B-40C0-9C85-F9B835F319CB}">
      <dsp:nvSpPr>
        <dsp:cNvPr id="0" name=""/>
        <dsp:cNvSpPr/>
      </dsp:nvSpPr>
      <dsp:spPr>
        <a:xfrm>
          <a:off x="271983" y="1861687"/>
          <a:ext cx="1620081" cy="180234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Культура и ценности</a:t>
          </a:r>
          <a:endParaRPr lang="de-AT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Наши клиенты – источник вдохновения для нашей работы</a:t>
          </a:r>
          <a:endParaRPr lang="de-AT" sz="1000" kern="1200" dirty="0"/>
        </a:p>
      </dsp:txBody>
      <dsp:txXfrm>
        <a:off x="305198" y="2345488"/>
        <a:ext cx="1067627" cy="1285328"/>
      </dsp:txXfrm>
    </dsp:sp>
    <dsp:sp modelId="{7E45A9F8-0354-4506-A51F-6C9339901B62}">
      <dsp:nvSpPr>
        <dsp:cNvPr id="0" name=""/>
        <dsp:cNvSpPr/>
      </dsp:nvSpPr>
      <dsp:spPr>
        <a:xfrm>
          <a:off x="2844829" y="-144019"/>
          <a:ext cx="1760747" cy="1946876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Сервис для клиентов</a:t>
          </a:r>
          <a:endParaRPr lang="de-AT" sz="1000" kern="1200" dirty="0"/>
        </a:p>
        <a:p>
          <a:pPr marL="57150" lvl="1" indent="-57150" algn="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Широкий ассортимент</a:t>
          </a:r>
          <a:endParaRPr lang="de-AT" sz="1000" kern="1200" dirty="0"/>
        </a:p>
        <a:p>
          <a:pPr marL="57150" lvl="1" indent="-57150" algn="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Фокус на нуждах клиентов</a:t>
          </a:r>
          <a:endParaRPr lang="de-AT" sz="1000" kern="1200" dirty="0"/>
        </a:p>
        <a:p>
          <a:pPr marL="57150" lvl="1" indent="-57150" algn="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Наши проекты – гарантия    качества наших материалов</a:t>
          </a:r>
          <a:endParaRPr lang="de-AT" sz="1000" kern="1200" dirty="0"/>
        </a:p>
      </dsp:txBody>
      <dsp:txXfrm>
        <a:off x="3409153" y="-107920"/>
        <a:ext cx="1160325" cy="1387959"/>
      </dsp:txXfrm>
    </dsp:sp>
    <dsp:sp modelId="{121DAA70-E300-4736-AA65-ECC9B0DFE186}">
      <dsp:nvSpPr>
        <dsp:cNvPr id="0" name=""/>
        <dsp:cNvSpPr/>
      </dsp:nvSpPr>
      <dsp:spPr>
        <a:xfrm>
          <a:off x="184570" y="-152795"/>
          <a:ext cx="1760747" cy="1880986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НИОКР</a:t>
          </a:r>
          <a:endParaRPr lang="de-AT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Техническая поддержка</a:t>
          </a:r>
          <a:endParaRPr lang="de-AT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Инновации</a:t>
          </a:r>
          <a:endParaRPr lang="de-AT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 общественное признание </a:t>
          </a:r>
          <a:endParaRPr lang="de-AT" sz="10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AT" sz="700" kern="1200" dirty="0"/>
        </a:p>
      </dsp:txBody>
      <dsp:txXfrm>
        <a:off x="220669" y="-116696"/>
        <a:ext cx="1160325" cy="1338541"/>
      </dsp:txXfrm>
    </dsp:sp>
    <dsp:sp modelId="{C97A5747-837E-430B-B239-3E1239AF672A}">
      <dsp:nvSpPr>
        <dsp:cNvPr id="0" name=""/>
        <dsp:cNvSpPr/>
      </dsp:nvSpPr>
      <dsp:spPr>
        <a:xfrm>
          <a:off x="1152295" y="539718"/>
          <a:ext cx="1260481" cy="126048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Немецкие технологии</a:t>
          </a:r>
          <a:endParaRPr lang="de-AT" sz="1000" kern="1200" dirty="0"/>
        </a:p>
      </dsp:txBody>
      <dsp:txXfrm>
        <a:off x="1521481" y="908904"/>
        <a:ext cx="891295" cy="891295"/>
      </dsp:txXfrm>
    </dsp:sp>
    <dsp:sp modelId="{61657CCF-1652-4FB2-98B6-31FEA9FEDF4E}">
      <dsp:nvSpPr>
        <dsp:cNvPr id="0" name=""/>
        <dsp:cNvSpPr/>
      </dsp:nvSpPr>
      <dsp:spPr>
        <a:xfrm rot="5400000">
          <a:off x="2484649" y="539718"/>
          <a:ext cx="1260481" cy="126048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Партнерство</a:t>
          </a:r>
          <a:endParaRPr lang="de-AT" sz="1000" kern="1200" dirty="0"/>
        </a:p>
      </dsp:txBody>
      <dsp:txXfrm rot="-5400000">
        <a:off x="2484649" y="908904"/>
        <a:ext cx="891295" cy="891295"/>
      </dsp:txXfrm>
    </dsp:sp>
    <dsp:sp modelId="{35B048D5-F032-4B7F-99A6-809B83262D3B}">
      <dsp:nvSpPr>
        <dsp:cNvPr id="0" name=""/>
        <dsp:cNvSpPr/>
      </dsp:nvSpPr>
      <dsp:spPr>
        <a:xfrm rot="10800000">
          <a:off x="2484649" y="1872072"/>
          <a:ext cx="1260481" cy="126048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noProof="0" dirty="0"/>
            <a:t>Лидерство</a:t>
          </a:r>
          <a:endParaRPr lang="en-GB" sz="1000" kern="1200" noProof="0" dirty="0"/>
        </a:p>
      </dsp:txBody>
      <dsp:txXfrm rot="10800000">
        <a:off x="2484649" y="1872072"/>
        <a:ext cx="891295" cy="891295"/>
      </dsp:txXfrm>
    </dsp:sp>
    <dsp:sp modelId="{D776D22E-62C2-47F6-88AA-DC432154FCA6}">
      <dsp:nvSpPr>
        <dsp:cNvPr id="0" name=""/>
        <dsp:cNvSpPr/>
      </dsp:nvSpPr>
      <dsp:spPr>
        <a:xfrm rot="16200000">
          <a:off x="1152295" y="1872072"/>
          <a:ext cx="1260481" cy="126048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Надежность</a:t>
          </a:r>
          <a:endParaRPr lang="de-AT" sz="1000" kern="1200" dirty="0"/>
        </a:p>
      </dsp:txBody>
      <dsp:txXfrm rot="5400000">
        <a:off x="1521481" y="1872072"/>
        <a:ext cx="891295" cy="891295"/>
      </dsp:txXfrm>
    </dsp:sp>
    <dsp:sp modelId="{2D799C49-0641-4638-84E8-2AF95D8B8495}">
      <dsp:nvSpPr>
        <dsp:cNvPr id="0" name=""/>
        <dsp:cNvSpPr/>
      </dsp:nvSpPr>
      <dsp:spPr>
        <a:xfrm>
          <a:off x="2196242" y="1511484"/>
          <a:ext cx="532857" cy="463354"/>
        </a:xfrm>
        <a:prstGeom prst="circular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2E5BB-D997-4DBB-876A-00BBBB7B6D0D}">
      <dsp:nvSpPr>
        <dsp:cNvPr id="0" name=""/>
        <dsp:cNvSpPr/>
      </dsp:nvSpPr>
      <dsp:spPr>
        <a:xfrm rot="10800000">
          <a:off x="2196242" y="1697741"/>
          <a:ext cx="532857" cy="463354"/>
        </a:xfrm>
        <a:prstGeom prst="circular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9505A-0E74-473A-B02A-196FD725DDEB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7F6C6-36CF-4767-A3FD-9213921FB93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36B61-CC1A-4232-B998-9E7272606997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FD64A-8A9C-40B7-96E4-2521DA6341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39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5768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8853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565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5658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5658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5658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565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565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994725-E106-467B-9361-225112AD5B28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86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6626090" y="6238017"/>
            <a:ext cx="2133600" cy="457200"/>
          </a:xfrm>
          <a:prstGeom prst="rect">
            <a:avLst/>
          </a:prstGeom>
        </p:spPr>
        <p:txBody>
          <a:bodyPr/>
          <a:lstStyle>
            <a:lvl1pPr algn="r">
              <a:defRPr sz="855">
                <a:solidFill>
                  <a:srgbClr val="555555"/>
                </a:solidFill>
                <a:latin typeface="+mn-lt"/>
              </a:defRPr>
            </a:lvl1pPr>
          </a:lstStyle>
          <a:p>
            <a:pPr>
              <a:defRPr/>
            </a:pPr>
            <a:fld id="{E62393B2-4908-4FA3-851E-1B8BFA560D11}" type="slidenum">
              <a:rPr lang="de-DE" altLang="en-US" smtClean="0"/>
              <a:pPr>
                <a:defRPr/>
              </a:pPr>
              <a:t>‹#›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3647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2D77C-07D0-4601-B0E6-253F04A299D6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1B4CD-5B01-4CDD-813E-F0763522CC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jpeg"/><Relationship Id="rId7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5.jpeg"/><Relationship Id="rId7" Type="http://schemas.openxmlformats.org/officeDocument/2006/relationships/image" Target="../media/image7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6.jpeg"/><Relationship Id="rId7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7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0.jpeg"/><Relationship Id="rId7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jpeg"/><Relationship Id="rId7" Type="http://schemas.openxmlformats.org/officeDocument/2006/relationships/image" Target="../media/image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 descr="СТАПО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071678"/>
            <a:ext cx="1439369" cy="1778325"/>
          </a:xfrm>
          <a:prstGeom prst="rect">
            <a:avLst/>
          </a:prstGeom>
        </p:spPr>
      </p:pic>
      <p:pic>
        <p:nvPicPr>
          <p:cNvPr id="6" name="Рисунок 5" descr="СТАПОЛ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52182"/>
            <a:ext cx="9001156" cy="53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14480" y="4429132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высокие технологии окраски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4" name="Picture 12" descr="https://www.aso-skz.de/fileadmin/analytic-service/images/content/Labor_04.jpg"/>
          <p:cNvPicPr>
            <a:picLocks noChangeAspect="1" noChangeArrowheads="1"/>
          </p:cNvPicPr>
          <p:nvPr/>
        </p:nvPicPr>
        <p:blipFill>
          <a:blip r:embed="rId2" cstate="print"/>
          <a:srcRect l="23853" r="12844"/>
          <a:stretch>
            <a:fillRect/>
          </a:stretch>
        </p:blipFill>
        <p:spPr bwMode="auto">
          <a:xfrm>
            <a:off x="0" y="1196751"/>
            <a:ext cx="4932040" cy="5256585"/>
          </a:xfrm>
          <a:prstGeom prst="rect">
            <a:avLst/>
          </a:prstGeom>
          <a:noFill/>
        </p:spPr>
      </p:pic>
      <p:pic>
        <p:nvPicPr>
          <p:cNvPr id="23554" name="Picture 2" descr="https://www.zdorovieinfo.ru/wp-content/uploads/2018/03/shutterstock_130608440.jpg"/>
          <p:cNvPicPr>
            <a:picLocks noChangeAspect="1" noChangeArrowheads="1"/>
          </p:cNvPicPr>
          <p:nvPr/>
        </p:nvPicPr>
        <p:blipFill>
          <a:blip r:embed="rId3" cstate="print"/>
          <a:srcRect l="4911" r="28791" b="-7420"/>
          <a:stretch>
            <a:fillRect/>
          </a:stretch>
        </p:blipFill>
        <p:spPr bwMode="auto">
          <a:xfrm flipH="1">
            <a:off x="0" y="1196752"/>
            <a:ext cx="4932040" cy="5661248"/>
          </a:xfrm>
          <a:prstGeom prst="rect">
            <a:avLst/>
          </a:prstGeom>
          <a:noFill/>
        </p:spPr>
      </p:pic>
      <p:pic>
        <p:nvPicPr>
          <p:cNvPr id="23558" name="Picture 6" descr="https://odin.ru/img/gallery/2016/11/DSC_6595-tn2.jpg"/>
          <p:cNvPicPr>
            <a:picLocks noChangeAspect="1" noChangeArrowheads="1"/>
          </p:cNvPicPr>
          <p:nvPr/>
        </p:nvPicPr>
        <p:blipFill>
          <a:blip r:embed="rId4" cstate="print"/>
          <a:srcRect l="21875" r="8862"/>
          <a:stretch>
            <a:fillRect/>
          </a:stretch>
        </p:blipFill>
        <p:spPr bwMode="auto">
          <a:xfrm flipH="1">
            <a:off x="0" y="1196752"/>
            <a:ext cx="4932040" cy="5281665"/>
          </a:xfrm>
          <a:prstGeom prst="rect">
            <a:avLst/>
          </a:prstGeom>
          <a:noFill/>
        </p:spPr>
      </p:pic>
      <p:pic>
        <p:nvPicPr>
          <p:cNvPr id="2" name="Picture 2" descr="https://pbs.twimg.com/media/DiU9DIbUcAARUWh.jpg"/>
          <p:cNvPicPr>
            <a:picLocks noChangeAspect="1" noChangeArrowheads="1"/>
          </p:cNvPicPr>
          <p:nvPr/>
        </p:nvPicPr>
        <p:blipFill>
          <a:blip r:embed="rId5" cstate="print"/>
          <a:srcRect l="25714" r="26429"/>
          <a:stretch>
            <a:fillRect/>
          </a:stretch>
        </p:blipFill>
        <p:spPr bwMode="auto">
          <a:xfrm flipH="1">
            <a:off x="0" y="1196752"/>
            <a:ext cx="4932040" cy="5318591"/>
          </a:xfrm>
          <a:prstGeom prst="rect">
            <a:avLst/>
          </a:prstGeom>
          <a:noFill/>
        </p:spPr>
      </p:pic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83560" y="2708920"/>
            <a:ext cx="3708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Мы обеспечим техническую </a:t>
            </a:r>
          </a:p>
          <a:p>
            <a:r>
              <a:rPr lang="ru-RU" sz="1600" dirty="0"/>
              <a:t>поддержку Вашего производства: </a:t>
            </a:r>
          </a:p>
          <a:p>
            <a:r>
              <a:rPr lang="ru-RU" sz="1600" dirty="0"/>
              <a:t>любая техническая информация, </a:t>
            </a:r>
          </a:p>
          <a:p>
            <a:r>
              <a:rPr lang="ru-RU" sz="1600" dirty="0"/>
              <a:t>подбор комбинации покрытий точно под Ваш запрос, лабораторные исследования, визит нашего технолога и даже разработку покрытия специально для Вас. </a:t>
            </a:r>
          </a:p>
        </p:txBody>
      </p:sp>
      <p:pic>
        <p:nvPicPr>
          <p:cNvPr id="7" name="Рисунок 6" descr="СТАПОЛ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04864"/>
            <a:ext cx="3275856" cy="3312368"/>
          </a:xfrm>
          <a:prstGeom prst="rect">
            <a:avLst/>
          </a:prstGeom>
          <a:solidFill>
            <a:srgbClr val="000000">
              <a:alpha val="83137"/>
            </a:srgbClr>
          </a:solidFill>
        </p:spPr>
      </p:pic>
      <p:sp>
        <p:nvSpPr>
          <p:cNvPr id="12" name="Равнобедренный треугольник 11"/>
          <p:cNvSpPr/>
          <p:nvPr/>
        </p:nvSpPr>
        <p:spPr>
          <a:xfrm rot="5400000">
            <a:off x="2987824" y="4437112"/>
            <a:ext cx="936104" cy="504056"/>
          </a:xfrm>
          <a:prstGeom prst="triangle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3284984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Наша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техподдержка</a:t>
            </a:r>
          </a:p>
        </p:txBody>
      </p:sp>
    </p:spTree>
    <p:extLst>
      <p:ext uri="{BB962C8B-B14F-4D97-AF65-F5344CB8AC3E}">
        <p14:creationId xmlns:p14="http://schemas.microsoft.com/office/powerpoint/2010/main" val="1661835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ydesycdn.mydesy.com/wp-content/uploads/2014/09/whos-responsibility1.jpg"/>
          <p:cNvPicPr>
            <a:picLocks noChangeAspect="1" noChangeArrowheads="1"/>
          </p:cNvPicPr>
          <p:nvPr/>
        </p:nvPicPr>
        <p:blipFill>
          <a:blip r:embed="rId2" cstate="print"/>
          <a:srcRect l="44975" t="-4167" r="5366"/>
          <a:stretch>
            <a:fillRect/>
          </a:stretch>
        </p:blipFill>
        <p:spPr bwMode="auto">
          <a:xfrm>
            <a:off x="0" y="908720"/>
            <a:ext cx="4067944" cy="5688632"/>
          </a:xfrm>
          <a:prstGeom prst="rect">
            <a:avLst/>
          </a:prstGeom>
          <a:noFill/>
        </p:spPr>
      </p:pic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pic>
        <p:nvPicPr>
          <p:cNvPr id="7" name="Рисунок 6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088" y="2420888"/>
            <a:ext cx="3275856" cy="3312368"/>
          </a:xfrm>
          <a:prstGeom prst="rect">
            <a:avLst/>
          </a:prstGeom>
        </p:spPr>
      </p:pic>
      <p:sp>
        <p:nvSpPr>
          <p:cNvPr id="12" name="Равнобедренный треугольник 11"/>
          <p:cNvSpPr/>
          <p:nvPr/>
        </p:nvSpPr>
        <p:spPr>
          <a:xfrm rot="5400000">
            <a:off x="3707904" y="4581128"/>
            <a:ext cx="936104" cy="504056"/>
          </a:xfrm>
          <a:prstGeom prst="triangle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3573016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Почему мы?</a:t>
            </a:r>
          </a:p>
        </p:txBody>
      </p:sp>
      <p:pic>
        <p:nvPicPr>
          <p:cNvPr id="14" name="Рисунок 13" descr="СТАПОЛ.png"/>
          <p:cNvPicPr>
            <a:picLocks noChangeAspect="1"/>
          </p:cNvPicPr>
          <p:nvPr/>
        </p:nvPicPr>
        <p:blipFill>
          <a:blip r:embed="rId4" cstate="print"/>
          <a:srcRect t="81585"/>
          <a:stretch>
            <a:fillRect/>
          </a:stretch>
        </p:blipFill>
        <p:spPr>
          <a:xfrm>
            <a:off x="2339752" y="1916832"/>
            <a:ext cx="1584176" cy="360417"/>
          </a:xfrm>
          <a:prstGeom prst="rect">
            <a:avLst/>
          </a:prstGeom>
        </p:spPr>
      </p:pic>
      <p:graphicFrame>
        <p:nvGraphicFramePr>
          <p:cNvPr id="15" name="Diagramm 3">
            <a:extLst>
              <a:ext uri="{FF2B5EF4-FFF2-40B4-BE49-F238E27FC236}">
                <a16:creationId xmlns:a16="http://schemas.microsoft.com/office/drawing/2014/main" id="{FF2170BC-3DED-47DC-AD1D-4CF28FD55B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1698535"/>
              </p:ext>
            </p:extLst>
          </p:nvPr>
        </p:nvGraphicFramePr>
        <p:xfrm>
          <a:off x="4319464" y="1988840"/>
          <a:ext cx="4824536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61835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4499992" y="2564904"/>
            <a:ext cx="3263935" cy="15395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Цена на наливной пол сопоставима с ценами российских производителей, при этом заказчик неизменно выигрывает, получая высочайшее европейское качество, техническую поддержку и сервис</a:t>
            </a:r>
            <a:endParaRPr lang="ru-RU" sz="1600" spc="17" dirty="0"/>
          </a:p>
          <a:p>
            <a:pPr marL="0" indent="0">
              <a:buNone/>
            </a:pPr>
            <a:endParaRPr lang="ru-RU" sz="1539" b="1" spc="17" dirty="0">
              <a:solidFill>
                <a:srgbClr val="555555"/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7" t="29778" r="19179" b="22688"/>
          <a:stretch/>
        </p:blipFill>
        <p:spPr bwMode="auto">
          <a:xfrm>
            <a:off x="0" y="1196752"/>
            <a:ext cx="3779912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12" name="Рисунок 11" descr="СТАПО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3" name="Рисунок 12" descr="СТАПОЛ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152223"/>
            <a:ext cx="9036496" cy="5405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3212976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Полимерные полы 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- это выгодно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2987824" y="4437112"/>
            <a:ext cx="936104" cy="504056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408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3851920" y="2636912"/>
            <a:ext cx="2736304" cy="13681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spc="17" dirty="0"/>
              <a:t>Покрытия для пола на основе эпоксидных,                    полиуретановых</a:t>
            </a:r>
            <a:r>
              <a:rPr lang="de-DE" sz="1600" spc="17" dirty="0"/>
              <a:t>,</a:t>
            </a:r>
            <a:r>
              <a:rPr lang="ru-RU" sz="1600" spc="17" dirty="0"/>
              <a:t> акриловых  и других смол</a:t>
            </a:r>
          </a:p>
          <a:p>
            <a:pPr marL="0" indent="0">
              <a:buNone/>
            </a:pPr>
            <a:endParaRPr lang="ru-RU" sz="1600" spc="17" dirty="0"/>
          </a:p>
          <a:p>
            <a:pPr marL="0" indent="0" eaLnBrk="1" hangingPunct="1">
              <a:lnSpc>
                <a:spcPts val="1710"/>
              </a:lnSpc>
              <a:buNone/>
            </a:pPr>
            <a:br>
              <a:rPr lang="de-DE" sz="1539" b="1" spc="17" dirty="0">
                <a:solidFill>
                  <a:srgbClr val="A42035"/>
                </a:solidFill>
              </a:rPr>
            </a:br>
            <a:r>
              <a:rPr lang="de-DE" sz="1539" b="1" spc="17" dirty="0">
                <a:solidFill>
                  <a:srgbClr val="A42035"/>
                </a:solidFill>
              </a:rPr>
              <a:t>			</a:t>
            </a:r>
          </a:p>
          <a:p>
            <a:pPr marL="0" indent="0" eaLnBrk="1" hangingPunct="1">
              <a:lnSpc>
                <a:spcPts val="1710"/>
              </a:lnSpc>
              <a:buNone/>
            </a:pP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  <a:p>
            <a:pPr marL="0" indent="0" eaLnBrk="1" fontAlgn="auto" hangingPunct="1">
              <a:lnSpc>
                <a:spcPts val="1710"/>
              </a:lnSpc>
              <a:spcAft>
                <a:spcPts val="0"/>
              </a:spcAft>
              <a:buNone/>
              <a:defRPr/>
            </a:pPr>
            <a:r>
              <a:rPr lang="de-DE" sz="1539" b="1" spc="17" dirty="0">
                <a:solidFill>
                  <a:srgbClr val="555555"/>
                </a:solidFill>
              </a:rPr>
              <a:t>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876256" y="5157192"/>
            <a:ext cx="1800200" cy="250197"/>
          </a:xfrm>
          <a:prstGeom prst="rect">
            <a:avLst/>
          </a:prstGeom>
          <a:solidFill>
            <a:srgbClr val="E03034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026" dirty="0">
                <a:solidFill>
                  <a:schemeClr val="bg1"/>
                </a:solidFill>
                <a:latin typeface="+mj-lt"/>
              </a:rPr>
              <a:t>Полимерные  полы</a:t>
            </a:r>
            <a:endParaRPr lang="de-DE" sz="1368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Рисунок 22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4" name="Рисунок 23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056766"/>
            <a:ext cx="9001156" cy="5405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95536" y="3140968"/>
            <a:ext cx="262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Полимерные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полы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Равнобедренный треугольник 29"/>
          <p:cNvSpPr/>
          <p:nvPr/>
        </p:nvSpPr>
        <p:spPr>
          <a:xfrm rot="5400000">
            <a:off x="3037675" y="4603285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70" name="AutoShape 2" descr="https://decostroy36.ru/wp-content/uploads/2018/03/him_p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72" name="AutoShape 4" descr="https://decostroy36.ru/wp-content/uploads/2018/03/him_p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74" name="AutoShape 6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76" name="AutoShape 8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78" name="AutoShape 10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80" name="AutoShape 12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82" name="AutoShape 14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84" name="AutoShape 16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86" name="AutoShape 18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0" name="Picture 2" descr="http://forward-build.com/wp-content/uploads/2019/07/montazh-nalivnogo-pola-svoimi-rukami-1024x768.jpg"/>
          <p:cNvPicPr>
            <a:picLocks noChangeAspect="1" noChangeArrowheads="1"/>
          </p:cNvPicPr>
          <p:nvPr/>
        </p:nvPicPr>
        <p:blipFill>
          <a:blip r:embed="rId6" cstate="print"/>
          <a:srcRect l="28378" r="20946"/>
          <a:stretch>
            <a:fillRect/>
          </a:stretch>
        </p:blipFill>
        <p:spPr bwMode="auto">
          <a:xfrm>
            <a:off x="6876256" y="2492896"/>
            <a:ext cx="1800200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628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3851920" y="2708920"/>
            <a:ext cx="2736304" cy="86409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710"/>
              </a:lnSpc>
              <a:buNone/>
            </a:pPr>
            <a:r>
              <a:rPr lang="ru-RU" sz="1600" spc="17" dirty="0"/>
              <a:t>Самая эксплуатируемая часть здания, поэтому к ним   предъявляются особые требования </a:t>
            </a:r>
            <a:br>
              <a:rPr lang="de-DE" sz="1539" b="1" spc="17" dirty="0">
                <a:solidFill>
                  <a:srgbClr val="A42035"/>
                </a:solidFill>
              </a:rPr>
            </a:br>
            <a:r>
              <a:rPr lang="de-DE" sz="1539" b="1" spc="17" dirty="0">
                <a:solidFill>
                  <a:srgbClr val="A42035"/>
                </a:solidFill>
              </a:rPr>
              <a:t>			</a:t>
            </a:r>
          </a:p>
          <a:p>
            <a:pPr marL="0" indent="0" eaLnBrk="1" hangingPunct="1">
              <a:lnSpc>
                <a:spcPts val="1710"/>
              </a:lnSpc>
              <a:buNone/>
            </a:pP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  <a:p>
            <a:pPr marL="0" indent="0" eaLnBrk="1" fontAlgn="auto" hangingPunct="1">
              <a:lnSpc>
                <a:spcPts val="1710"/>
              </a:lnSpc>
              <a:spcAft>
                <a:spcPts val="0"/>
              </a:spcAft>
              <a:buNone/>
              <a:defRPr/>
            </a:pPr>
            <a:r>
              <a:rPr lang="de-DE" sz="1539" b="1" spc="17" dirty="0">
                <a:solidFill>
                  <a:srgbClr val="555555"/>
                </a:solidFill>
              </a:rPr>
              <a:t>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876256" y="5157192"/>
            <a:ext cx="1800200" cy="250197"/>
          </a:xfrm>
          <a:prstGeom prst="rect">
            <a:avLst/>
          </a:prstGeom>
          <a:solidFill>
            <a:srgbClr val="E03034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026" dirty="0">
                <a:solidFill>
                  <a:schemeClr val="bg1"/>
                </a:solidFill>
                <a:latin typeface="+mj-lt"/>
              </a:rPr>
              <a:t>Промышленные полы</a:t>
            </a:r>
            <a:endParaRPr lang="de-DE" sz="1368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Рисунок 22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4" name="Рисунок 23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67544" y="3212976"/>
            <a:ext cx="2484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Промышленные полы  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Равнобедренный треугольник 29"/>
          <p:cNvSpPr/>
          <p:nvPr/>
        </p:nvSpPr>
        <p:spPr>
          <a:xfrm rot="5400000">
            <a:off x="3037675" y="4603285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70" name="AutoShape 2" descr="https://decostroy36.ru/wp-content/uploads/2018/03/him_p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72" name="AutoShape 4" descr="https://decostroy36.ru/wp-content/uploads/2018/03/him_p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74" name="AutoShape 6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76" name="AutoShape 8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78" name="AutoShape 10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80" name="AutoShape 12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82" name="AutoShape 14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84" name="AutoShape 16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186" name="AutoShape 18" descr="https://orghost.ru/photos/663/1826663/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188" name="Picture 20" descr="http://nalivnye-poly.ru/wp-content/uploads/2008/08/poly-dlya-parkovok-i-parkingov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29608" t="5225" r="26851" b="-1887"/>
          <a:stretch>
            <a:fillRect/>
          </a:stretch>
        </p:blipFill>
        <p:spPr bwMode="auto">
          <a:xfrm>
            <a:off x="6876256" y="2564904"/>
            <a:ext cx="1800200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628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33</a:t>
            </a:r>
          </a:p>
        </p:txBody>
      </p:sp>
      <p:grpSp>
        <p:nvGrpSpPr>
          <p:cNvPr id="2" name="Gruppieren 11"/>
          <p:cNvGrpSpPr/>
          <p:nvPr/>
        </p:nvGrpSpPr>
        <p:grpSpPr>
          <a:xfrm>
            <a:off x="6732240" y="5301208"/>
            <a:ext cx="1847510" cy="250197"/>
            <a:chOff x="7879125" y="6508800"/>
            <a:chExt cx="1895937" cy="219289"/>
          </a:xfrm>
        </p:grpSpPr>
        <p:sp>
          <p:nvSpPr>
            <p:cNvPr id="13" name="Rechteck 12"/>
            <p:cNvSpPr/>
            <p:nvPr/>
          </p:nvSpPr>
          <p:spPr>
            <a:xfrm>
              <a:off x="7879125" y="6552000"/>
              <a:ext cx="1894875" cy="16443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7879125" y="6552436"/>
              <a:ext cx="1894134" cy="163998"/>
            </a:xfrm>
            <a:prstGeom prst="rect">
              <a:avLst/>
            </a:prstGeom>
            <a:solidFill>
              <a:srgbClr val="DE252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8100000" y="6508800"/>
              <a:ext cx="1675062" cy="21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Полы в автосалоне</a:t>
              </a:r>
              <a:endParaRPr lang="de-DE" sz="1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" name="Gruppieren 16"/>
          <p:cNvGrpSpPr/>
          <p:nvPr/>
        </p:nvGrpSpPr>
        <p:grpSpPr>
          <a:xfrm>
            <a:off x="6730811" y="3933056"/>
            <a:ext cx="1873637" cy="223907"/>
            <a:chOff x="5320067" y="3192880"/>
            <a:chExt cx="2190789" cy="261808"/>
          </a:xfrm>
        </p:grpSpPr>
        <p:sp>
          <p:nvSpPr>
            <p:cNvPr id="18" name="Rechteck 17"/>
            <p:cNvSpPr/>
            <p:nvPr/>
          </p:nvSpPr>
          <p:spPr>
            <a:xfrm>
              <a:off x="5320067" y="3241380"/>
              <a:ext cx="2160000" cy="180000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5320067" y="3238646"/>
              <a:ext cx="2160000" cy="180000"/>
            </a:xfrm>
            <a:prstGeom prst="rect">
              <a:avLst/>
            </a:prstGeom>
            <a:solidFill>
              <a:srgbClr val="E03034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464083" y="3192880"/>
              <a:ext cx="2046773" cy="261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855" dirty="0">
                  <a:solidFill>
                    <a:schemeClr val="bg1"/>
                  </a:solidFill>
                  <a:latin typeface="+mj-lt"/>
                </a:rPr>
                <a:t>Промышленные полы в паркинге</a:t>
              </a:r>
              <a:endParaRPr lang="de-DE" sz="941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07904" y="2193245"/>
            <a:ext cx="30243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17" dirty="0"/>
              <a:t>складские помещения,</a:t>
            </a:r>
          </a:p>
          <a:p>
            <a:r>
              <a:rPr lang="ru-RU" sz="1400" spc="17" dirty="0"/>
              <a:t>гаражи и паркинги</a:t>
            </a:r>
          </a:p>
          <a:p>
            <a:endParaRPr lang="ru-RU" sz="1400" spc="17" dirty="0"/>
          </a:p>
          <a:p>
            <a:r>
              <a:rPr lang="ru-RU" sz="1400" spc="17" dirty="0"/>
              <a:t>промышленные предприятия, в том числе электронной и химической отраслей</a:t>
            </a:r>
          </a:p>
          <a:p>
            <a:endParaRPr lang="ru-RU" sz="1400" spc="17" dirty="0"/>
          </a:p>
          <a:p>
            <a:r>
              <a:rPr lang="ru-RU" sz="1400" spc="17" dirty="0"/>
              <a:t>пищевые производства, фермы и птицефабрики</a:t>
            </a:r>
          </a:p>
          <a:p>
            <a:endParaRPr lang="ru-RU" sz="1400" spc="17" dirty="0"/>
          </a:p>
          <a:p>
            <a:r>
              <a:rPr lang="ru-RU" sz="1400" spc="17" dirty="0"/>
              <a:t>жилые, офисные и общественные здания</a:t>
            </a:r>
          </a:p>
          <a:p>
            <a:endParaRPr lang="ru-RU" sz="1400" spc="17" dirty="0"/>
          </a:p>
          <a:p>
            <a:r>
              <a:rPr lang="ru-RU" sz="1400" spc="17" dirty="0"/>
              <a:t>торговые и развлекательные центры, кафе, рестораны</a:t>
            </a: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r="26637" b="-12"/>
          <a:stretch/>
        </p:blipFill>
        <p:spPr bwMode="auto">
          <a:xfrm>
            <a:off x="6732240" y="1988840"/>
            <a:ext cx="1838772" cy="197091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49080"/>
            <a:ext cx="1847543" cy="119063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Рисунок 21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23" name="Рисунок 22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4" name="Рисунок 23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95536" y="2996952"/>
            <a:ext cx="2628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Сфера применения полимерных полов:  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Равнобедренный треугольник 29"/>
          <p:cNvSpPr/>
          <p:nvPr/>
        </p:nvSpPr>
        <p:spPr>
          <a:xfrm rot="5400000">
            <a:off x="3037675" y="4603285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851920" y="2735209"/>
            <a:ext cx="1224136" cy="45719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851920" y="3573016"/>
            <a:ext cx="1224136" cy="45719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851920" y="4293096"/>
            <a:ext cx="1224136" cy="45719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851920" y="4941168"/>
            <a:ext cx="1224136" cy="45719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005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6578136" y="5522848"/>
            <a:ext cx="1847510" cy="250197"/>
            <a:chOff x="7879125" y="6508800"/>
            <a:chExt cx="1895937" cy="219289"/>
          </a:xfrm>
        </p:grpSpPr>
        <p:sp>
          <p:nvSpPr>
            <p:cNvPr id="13" name="Rechteck 12"/>
            <p:cNvSpPr/>
            <p:nvPr/>
          </p:nvSpPr>
          <p:spPr>
            <a:xfrm>
              <a:off x="7879125" y="6552000"/>
              <a:ext cx="1894875" cy="16443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7879125" y="6552436"/>
              <a:ext cx="1894134" cy="163998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8100000" y="6508800"/>
              <a:ext cx="1675062" cy="21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Меление бетона</a:t>
              </a:r>
              <a:endParaRPr lang="de-DE" sz="1026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6578135" y="3860076"/>
            <a:ext cx="1873637" cy="250197"/>
            <a:chOff x="5320067" y="3192880"/>
            <a:chExt cx="2190789" cy="232078"/>
          </a:xfrm>
        </p:grpSpPr>
        <p:sp>
          <p:nvSpPr>
            <p:cNvPr id="18" name="Rechteck 17"/>
            <p:cNvSpPr/>
            <p:nvPr/>
          </p:nvSpPr>
          <p:spPr>
            <a:xfrm>
              <a:off x="5320067" y="3241380"/>
              <a:ext cx="2160000" cy="180000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5320067" y="3238646"/>
              <a:ext cx="2160000" cy="180000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464083" y="3192880"/>
              <a:ext cx="2046773" cy="232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Растрескивание бетона</a:t>
              </a:r>
              <a:endParaRPr lang="de-DE" sz="1368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07904" y="2708920"/>
            <a:ext cx="3263935" cy="254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pc="17" dirty="0"/>
              <a:t>низкая износостойкость</a:t>
            </a:r>
          </a:p>
          <a:p>
            <a:endParaRPr lang="ru-RU" sz="1600" spc="17" dirty="0"/>
          </a:p>
          <a:p>
            <a:r>
              <a:rPr lang="ru-RU" sz="1600" spc="17" dirty="0"/>
              <a:t>слабая стойкость к воде </a:t>
            </a:r>
          </a:p>
          <a:p>
            <a:r>
              <a:rPr lang="ru-RU" sz="1600" spc="17" dirty="0"/>
              <a:t>и химикатам</a:t>
            </a:r>
          </a:p>
          <a:p>
            <a:endParaRPr lang="ru-RU" sz="1600" spc="17" dirty="0"/>
          </a:p>
          <a:p>
            <a:r>
              <a:rPr lang="ru-RU" sz="1600" spc="17" dirty="0"/>
              <a:t>высокое пылеотделение при абразивных нагрузках</a:t>
            </a:r>
          </a:p>
          <a:p>
            <a:endParaRPr lang="ru-RU" sz="1600" spc="17" dirty="0"/>
          </a:p>
          <a:p>
            <a:r>
              <a:rPr lang="ru-RU" sz="1600" spc="17" dirty="0"/>
              <a:t>высокая пористость</a:t>
            </a:r>
          </a:p>
          <a:p>
            <a:endParaRPr lang="ru-RU" sz="1539" b="1" spc="17" dirty="0">
              <a:solidFill>
                <a:srgbClr val="A42035"/>
              </a:solidFill>
            </a:endParaRPr>
          </a:p>
        </p:txBody>
      </p:sp>
      <p:pic>
        <p:nvPicPr>
          <p:cNvPr id="21" name="Picture 2" descr="&amp;Ucy;&amp;pcy;&amp;rcy;&amp;ocy;&amp;chcy;&amp;ncy;&amp;icy;&amp;tcy;&amp;iecy;&amp;lcy;&amp;softcy; &amp;dcy;&amp;lcy;&amp;yacy; &amp;bcy;&amp;iecy;&amp;tcy;&amp;ocy;&amp;ncy;&amp;acy; &amp;ocy;&amp;tcy; 98.0 &amp;rcy;&amp;ucy;&amp;bcy;. &amp;ocy;&amp;tcy; &amp;kcy;&amp;ocy;&amp;mcy;&amp;pcy;&amp;acy;&amp;ncy;&amp;icy;&amp;icy; &amp;Ocy;&amp;Ocy;&amp;Ocy; &quot;&amp;Kcy;&amp;rcy;&amp;acy;&amp;scy;&amp;ncy;&amp;ycy;&amp;jcy; &amp;Kcy;&amp;vcy;&amp;acy;&amp;dcy;&amp;rcy;&amp;acy;&amp;tcy;&quot;, &amp;kcy;&amp;ucy;&amp;pcy;&amp;icy;&amp;tcy;&amp;softcy; &amp;vcy; &amp;Kcy;&amp;acy;&amp;zcy;&amp;acy;&amp;ncy;&amp;icy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b="825"/>
          <a:stretch/>
        </p:blipFill>
        <p:spPr bwMode="auto">
          <a:xfrm>
            <a:off x="6578135" y="2074159"/>
            <a:ext cx="1847510" cy="18475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stroy-mag.ru/images/22def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1955" r="3539" b="1737"/>
          <a:stretch/>
        </p:blipFill>
        <p:spPr bwMode="auto">
          <a:xfrm>
            <a:off x="6578135" y="4168004"/>
            <a:ext cx="1847510" cy="14164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26" name="Рисунок 25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8" name="Рисунок 27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200782"/>
            <a:ext cx="9001156" cy="54058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3851920" y="3095249"/>
            <a:ext cx="1224136" cy="45719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851920" y="3815329"/>
            <a:ext cx="1224136" cy="45719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851920" y="4581128"/>
            <a:ext cx="1224136" cy="45719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0" y="2204864"/>
            <a:ext cx="3591582" cy="3384376"/>
            <a:chOff x="0" y="2204864"/>
            <a:chExt cx="3591582" cy="3384376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0" y="2204864"/>
              <a:ext cx="3240360" cy="3384376"/>
            </a:xfrm>
            <a:prstGeom prst="rect">
              <a:avLst/>
            </a:prstGeom>
            <a:solidFill>
              <a:srgbClr val="E03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95536" y="2996952"/>
              <a:ext cx="26288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Недостатки незащищенного бетона:</a:t>
              </a:r>
            </a:p>
            <a:p>
              <a:endParaRPr lang="ru-RU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Равнобедренный треугольник 34"/>
            <p:cNvSpPr/>
            <p:nvPr/>
          </p:nvSpPr>
          <p:spPr>
            <a:xfrm rot="5400000">
              <a:off x="3037675" y="4603285"/>
              <a:ext cx="720080" cy="387735"/>
            </a:xfrm>
            <a:prstGeom prst="triangle">
              <a:avLst/>
            </a:prstGeom>
            <a:solidFill>
              <a:srgbClr val="DE25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335197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6542679" y="5522848"/>
            <a:ext cx="1847510" cy="250197"/>
            <a:chOff x="7879125" y="6508800"/>
            <a:chExt cx="1895937" cy="219289"/>
          </a:xfrm>
        </p:grpSpPr>
        <p:sp>
          <p:nvSpPr>
            <p:cNvPr id="13" name="Rechteck 12"/>
            <p:cNvSpPr/>
            <p:nvPr/>
          </p:nvSpPr>
          <p:spPr>
            <a:xfrm>
              <a:off x="7879125" y="6552000"/>
              <a:ext cx="1894875" cy="16443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7879125" y="6552436"/>
              <a:ext cx="1894134" cy="163998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8100000" y="6508800"/>
              <a:ext cx="1675062" cy="21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Железненый бетон</a:t>
              </a:r>
              <a:endParaRPr lang="de-DE" sz="1026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6542678" y="3736919"/>
            <a:ext cx="1873637" cy="285757"/>
            <a:chOff x="5320067" y="3192880"/>
            <a:chExt cx="2190789" cy="228500"/>
          </a:xfrm>
        </p:grpSpPr>
        <p:sp>
          <p:nvSpPr>
            <p:cNvPr id="18" name="Rechteck 17"/>
            <p:cNvSpPr/>
            <p:nvPr/>
          </p:nvSpPr>
          <p:spPr>
            <a:xfrm>
              <a:off x="5320067" y="3241380"/>
              <a:ext cx="2160000" cy="180000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5320067" y="3238646"/>
              <a:ext cx="2160000" cy="180000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464083" y="3192880"/>
              <a:ext cx="2046773" cy="19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Процесс железнения бетона</a:t>
              </a:r>
              <a:endParaRPr lang="de-DE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35896" y="2382077"/>
            <a:ext cx="2660447" cy="312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17" dirty="0"/>
              <a:t>упрочнение и уплотнение поверхности бетона путем нанесения на свежеуложенный бетон сухого цемента или раствора</a:t>
            </a:r>
          </a:p>
          <a:p>
            <a:endParaRPr lang="ru-RU" sz="1400" spc="17" dirty="0"/>
          </a:p>
          <a:p>
            <a:endParaRPr lang="ru-RU" sz="1400" spc="17" dirty="0"/>
          </a:p>
          <a:p>
            <a:r>
              <a:rPr lang="ru-RU" sz="1400" b="1" spc="17" dirty="0"/>
              <a:t>недостатки метода: </a:t>
            </a:r>
          </a:p>
          <a:p>
            <a:r>
              <a:rPr lang="ru-RU" sz="1400" spc="17" dirty="0"/>
              <a:t>многочисленные трещины, пыление, отслоениe и разрушение упрочненного слоя в течение короткого времени после начала эксплуатации</a:t>
            </a:r>
          </a:p>
          <a:p>
            <a:endParaRPr lang="ru-RU" sz="1539" b="1" spc="17" dirty="0">
              <a:solidFill>
                <a:srgbClr val="A42035"/>
              </a:solidFill>
            </a:endParaRPr>
          </a:p>
        </p:txBody>
      </p:sp>
      <p:pic>
        <p:nvPicPr>
          <p:cNvPr id="24" name="Picture 2" descr="&amp;Ncy;&amp;acy; &amp;fcy;&amp;ocy;&amp;tcy;&amp;ocy; - &amp;zhcy;&amp;iecy;&amp;lcy;&amp;iecy;&amp;zcy;&amp;ncy;&amp;iecy;&amp;ncy;&amp;icy;&amp;iecy; &amp;bcy;&amp;iecy;&amp;tcy;&amp;ocy;&amp;ncy;&amp;acy;, basementsystemscolorado.c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8" r="52033" b="10604"/>
          <a:stretch/>
        </p:blipFill>
        <p:spPr bwMode="auto">
          <a:xfrm flipH="1">
            <a:off x="6542678" y="1827825"/>
            <a:ext cx="1847510" cy="19874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6542678" y="4106421"/>
            <a:ext cx="1847510" cy="1478008"/>
            <a:chOff x="679436" y="3861048"/>
            <a:chExt cx="3744416" cy="1800200"/>
          </a:xfrm>
          <a:effectLst/>
        </p:grpSpPr>
        <p:pic>
          <p:nvPicPr>
            <p:cNvPr id="26" name="Picture 2" descr="&amp;ZHcy;&amp;iecy;&amp;lcy;&amp;iecy;&amp;zcy;&amp;ncy;&amp;iecy;&amp;ncy;&amp;icy;&amp;iecy; &amp;bcy;&amp;iecy;&amp;tcy;&amp;ocy;&amp;ncy;&amp;ncy;&amp;ycy;&amp;khcy; &amp;pcy;&amp;ocy;&amp;vcy;&amp;iecy;&amp;rcy;&amp;khcy;&amp;ncy;&amp;ocy;&amp;scy;&amp;tcy;&amp;iecy;&amp;jcy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19417" b="48036"/>
            <a:stretch/>
          </p:blipFill>
          <p:spPr bwMode="auto">
            <a:xfrm>
              <a:off x="679436" y="3861048"/>
              <a:ext cx="2020356" cy="18002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&amp;ZHcy;&amp;iecy;&amp;lcy;&amp;iecy;&amp;zcy;&amp;ncy;&amp;iecy;&amp;ncy;&amp;icy;&amp;iecy; &amp;bcy;&amp;iecy;&amp;tcy;&amp;ocy;&amp;ncy;&amp;ncy;&amp;ycy;&amp;khcy; &amp;pcy;&amp;ocy;&amp;vcy;&amp;iecy;&amp;rcy;&amp;khcy;&amp;ncy;&amp;ocy;&amp;scy;&amp;tcy;&amp;iecy;&amp;jcy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19417" b="48036"/>
            <a:stretch/>
          </p:blipFill>
          <p:spPr bwMode="auto">
            <a:xfrm flipH="1">
              <a:off x="2555776" y="3861048"/>
              <a:ext cx="1868076" cy="18002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Рисунок 21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23" name="Рисунок 22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7" name="Рисунок 26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237312"/>
            <a:ext cx="9001156" cy="54058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0" y="2276872"/>
            <a:ext cx="3591582" cy="3384376"/>
            <a:chOff x="0" y="2204864"/>
            <a:chExt cx="3591582" cy="3384376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2204864"/>
              <a:ext cx="3240360" cy="3384376"/>
            </a:xfrm>
            <a:prstGeom prst="rect">
              <a:avLst/>
            </a:prstGeom>
            <a:solidFill>
              <a:srgbClr val="E03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95536" y="2996952"/>
              <a:ext cx="26288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Способы защиты бетона: железнение	</a:t>
              </a:r>
            </a:p>
          </p:txBody>
        </p:sp>
        <p:sp>
          <p:nvSpPr>
            <p:cNvPr id="32" name="Равнобедренный треугольник 31"/>
            <p:cNvSpPr/>
            <p:nvPr/>
          </p:nvSpPr>
          <p:spPr>
            <a:xfrm rot="5400000">
              <a:off x="3037675" y="4603285"/>
              <a:ext cx="720080" cy="387735"/>
            </a:xfrm>
            <a:prstGeom prst="triangle">
              <a:avLst/>
            </a:prstGeom>
            <a:solidFill>
              <a:srgbClr val="DE25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350536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4139952" y="692696"/>
            <a:ext cx="2278596" cy="8621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39" b="1" spc="17" dirty="0">
                <a:solidFill>
                  <a:srgbClr val="555555"/>
                </a:solidFill>
              </a:rPr>
              <a:t>Способы защиты бетона: </a:t>
            </a:r>
            <a:br>
              <a:rPr lang="ru-RU" sz="1539" b="1" spc="17" dirty="0">
                <a:solidFill>
                  <a:srgbClr val="555555"/>
                </a:solidFill>
              </a:rPr>
            </a:br>
            <a:r>
              <a:rPr lang="ru-RU" sz="1539" b="1" spc="17" dirty="0">
                <a:solidFill>
                  <a:srgbClr val="555555"/>
                </a:solidFill>
              </a:rPr>
              <a:t>мозаичный пол</a:t>
            </a:r>
            <a:r>
              <a:rPr lang="de-DE" sz="1539" b="1" spc="17" dirty="0">
                <a:solidFill>
                  <a:srgbClr val="A42035"/>
                </a:solidFill>
              </a:rPr>
              <a:t>		</a:t>
            </a:r>
            <a:r>
              <a:rPr lang="ru-RU" sz="1539" b="1" spc="17" dirty="0">
                <a:solidFill>
                  <a:srgbClr val="A42035"/>
                </a:solidFill>
              </a:rPr>
              <a:t> </a:t>
            </a:r>
            <a:r>
              <a:rPr lang="de-DE" sz="1539" b="1" spc="17" dirty="0">
                <a:solidFill>
                  <a:srgbClr val="A42035"/>
                </a:solidFill>
              </a:rPr>
              <a:t>			</a:t>
            </a:r>
            <a:r>
              <a:rPr lang="ru-RU" sz="1539" b="1" spc="17" dirty="0">
                <a:solidFill>
                  <a:srgbClr val="A42035"/>
                </a:solidFill>
              </a:rPr>
              <a:t> </a:t>
            </a:r>
          </a:p>
          <a:p>
            <a:pPr>
              <a:buNone/>
            </a:pPr>
            <a:r>
              <a:rPr lang="ru-RU" sz="1539" b="1" spc="17" dirty="0">
                <a:solidFill>
                  <a:srgbClr val="A42035"/>
                </a:solidFill>
              </a:rPr>
              <a:t>                                 </a:t>
            </a:r>
          </a:p>
          <a:p>
            <a:pPr marL="0" indent="0" eaLnBrk="1" hangingPunct="1">
              <a:lnSpc>
                <a:spcPts val="1710"/>
              </a:lnSpc>
              <a:buNone/>
            </a:pP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  <a:p>
            <a:pPr marL="0" indent="0" eaLnBrk="1" fontAlgn="auto" hangingPunct="1">
              <a:lnSpc>
                <a:spcPts val="1710"/>
              </a:lnSpc>
              <a:spcAft>
                <a:spcPts val="0"/>
              </a:spcAft>
              <a:buNone/>
              <a:defRPr/>
            </a:pPr>
            <a:r>
              <a:rPr lang="de-DE" sz="1539" b="1" spc="17" dirty="0">
                <a:solidFill>
                  <a:srgbClr val="555555"/>
                </a:solidFill>
              </a:rPr>
              <a:t>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6542678" y="5399691"/>
            <a:ext cx="1970678" cy="250197"/>
            <a:chOff x="7879125" y="6508800"/>
            <a:chExt cx="1895937" cy="219289"/>
          </a:xfrm>
        </p:grpSpPr>
        <p:sp>
          <p:nvSpPr>
            <p:cNvPr id="13" name="Rechteck 12"/>
            <p:cNvSpPr/>
            <p:nvPr/>
          </p:nvSpPr>
          <p:spPr>
            <a:xfrm>
              <a:off x="7879125" y="6552000"/>
              <a:ext cx="1894875" cy="16443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7879125" y="6552436"/>
              <a:ext cx="1894134" cy="163998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8100000" y="6508800"/>
              <a:ext cx="1675062" cy="21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Мозаичный пол</a:t>
              </a:r>
              <a:endParaRPr lang="de-DE" sz="102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63888" y="2258910"/>
            <a:ext cx="2732455" cy="334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17" dirty="0"/>
              <a:t>традиционная технология устройства полов. В качестве наполнителя используется каменная крошка фракции до 30 мм. из пород средней твердости, в основном из мрамора</a:t>
            </a:r>
          </a:p>
          <a:p>
            <a:endParaRPr lang="ru-RU" sz="1400" spc="17" dirty="0"/>
          </a:p>
          <a:p>
            <a:r>
              <a:rPr lang="ru-RU" sz="1400" b="1" spc="17" dirty="0"/>
              <a:t>недостатки метода: </a:t>
            </a:r>
          </a:p>
          <a:p>
            <a:r>
              <a:rPr lang="ru-RU" sz="1400" spc="17" dirty="0"/>
              <a:t>низкая прочность, высокая истираемость, быстрое разрушение и недолговечность при интенсивной эксплуатации, сложность в ремонте</a:t>
            </a:r>
          </a:p>
          <a:p>
            <a:endParaRPr lang="ru-RU" sz="1539" b="1" spc="17" dirty="0">
              <a:solidFill>
                <a:srgbClr val="A42035"/>
              </a:solidFill>
            </a:endParaRPr>
          </a:p>
        </p:txBody>
      </p:sp>
      <p:pic>
        <p:nvPicPr>
          <p:cNvPr id="21" name="Picture 4" descr="http://beton-stav.ru/uploads/posts/13975040-beton-dlya-pol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7"/>
          <a:stretch/>
        </p:blipFill>
        <p:spPr bwMode="auto">
          <a:xfrm>
            <a:off x="6542678" y="2134754"/>
            <a:ext cx="1949548" cy="18484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alfapol.ru/wp-content/uploads/2013/06/DMB-M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78" y="4030152"/>
            <a:ext cx="1970678" cy="14311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0" y="2276872"/>
            <a:ext cx="3591582" cy="3384376"/>
            <a:chOff x="0" y="2204864"/>
            <a:chExt cx="3591582" cy="338437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2204864"/>
              <a:ext cx="3240360" cy="3384376"/>
            </a:xfrm>
            <a:prstGeom prst="rect">
              <a:avLst/>
            </a:prstGeom>
            <a:solidFill>
              <a:srgbClr val="E03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95536" y="2996952"/>
              <a:ext cx="26288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Способы защиты бетона: мозаичный пол</a:t>
              </a: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 rot="5400000">
              <a:off x="3037675" y="4603285"/>
              <a:ext cx="720080" cy="387735"/>
            </a:xfrm>
            <a:prstGeom prst="triangle">
              <a:avLst/>
            </a:prstGeom>
            <a:solidFill>
              <a:srgbClr val="DE25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4" name="Рисунок 23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25" name="Рисунок 24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6" name="Рисунок 25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237312"/>
            <a:ext cx="9001156" cy="5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2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6542678" y="5399691"/>
            <a:ext cx="1970678" cy="250197"/>
            <a:chOff x="7879125" y="6508800"/>
            <a:chExt cx="1895937" cy="219289"/>
          </a:xfrm>
        </p:grpSpPr>
        <p:sp>
          <p:nvSpPr>
            <p:cNvPr id="13" name="Rechteck 12"/>
            <p:cNvSpPr/>
            <p:nvPr/>
          </p:nvSpPr>
          <p:spPr>
            <a:xfrm>
              <a:off x="7879125" y="6552000"/>
              <a:ext cx="1894875" cy="16443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7879125" y="6552436"/>
              <a:ext cx="1894134" cy="163998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8100000" y="6508800"/>
              <a:ext cx="1675062" cy="21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Керамическая плит</a:t>
              </a:r>
              <a:r>
                <a:rPr lang="ru-RU" sz="941" dirty="0">
                  <a:solidFill>
                    <a:schemeClr val="bg1"/>
                  </a:solidFill>
                  <a:latin typeface="+mj-lt"/>
                </a:rPr>
                <a:t>ка</a:t>
              </a:r>
              <a:endParaRPr lang="de-DE" sz="94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07904" y="2636912"/>
            <a:ext cx="26604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17" dirty="0"/>
              <a:t>традиционная технология устройства полов, подразумевающая укладку плитки или керамогранита     на бетонное основание</a:t>
            </a:r>
          </a:p>
          <a:p>
            <a:endParaRPr lang="ru-RU" sz="1400" spc="17" dirty="0"/>
          </a:p>
          <a:p>
            <a:r>
              <a:rPr lang="ru-RU" sz="1400" b="1" spc="17" dirty="0"/>
              <a:t>недостатки метода: </a:t>
            </a:r>
          </a:p>
          <a:p>
            <a:r>
              <a:rPr lang="ru-RU" sz="1400" spc="17" dirty="0"/>
              <a:t>высокая стоимость, низкая стойкость к ударам, быстрое разрушение и загрязнение швов, сложность в ремонте</a:t>
            </a:r>
          </a:p>
        </p:txBody>
      </p:sp>
      <p:pic>
        <p:nvPicPr>
          <p:cNvPr id="2050" name="Picture 2" descr="http://reparto.ru/i/collections/43-MarvelFloorDesign/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0"/>
          <a:stretch/>
        </p:blipFill>
        <p:spPr bwMode="auto">
          <a:xfrm>
            <a:off x="6542678" y="2012575"/>
            <a:ext cx="1970679" cy="172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ontent.onliner.by/forum/0a7/255/1708003/800x800/d97f37421acb393b98cf38159846b3c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r="13313" b="7224"/>
          <a:stretch/>
        </p:blipFill>
        <p:spPr bwMode="auto">
          <a:xfrm>
            <a:off x="6542678" y="3798502"/>
            <a:ext cx="1970678" cy="166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18" name="Рисунок 17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9" name="Рисунок 18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0" y="2348880"/>
            <a:ext cx="3591582" cy="3384376"/>
            <a:chOff x="0" y="2204864"/>
            <a:chExt cx="3591582" cy="338437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2204864"/>
              <a:ext cx="3240360" cy="3384376"/>
            </a:xfrm>
            <a:prstGeom prst="rect">
              <a:avLst/>
            </a:prstGeom>
            <a:solidFill>
              <a:srgbClr val="E03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95536" y="2996952"/>
              <a:ext cx="26288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Способы защиты бетона: керамическая</a:t>
              </a:r>
            </a:p>
            <a:p>
              <a:r>
                <a:rPr lang="ru-RU" sz="2400" b="1" dirty="0">
                  <a:solidFill>
                    <a:schemeClr val="bg1"/>
                  </a:solidFill>
                </a:rPr>
                <a:t>плитка	</a:t>
              </a:r>
            </a:p>
          </p:txBody>
        </p:sp>
        <p:sp>
          <p:nvSpPr>
            <p:cNvPr id="26" name="Равнобедренный треугольник 25"/>
            <p:cNvSpPr/>
            <p:nvPr/>
          </p:nvSpPr>
          <p:spPr>
            <a:xfrm rot="5400000">
              <a:off x="3037675" y="4603285"/>
              <a:ext cx="720080" cy="387735"/>
            </a:xfrm>
            <a:prstGeom prst="triangle">
              <a:avLst/>
            </a:prstGeom>
            <a:solidFill>
              <a:srgbClr val="DE25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16995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s://uktitan.ru/images/sro-proektirovanie-3.jpg"/>
          <p:cNvPicPr>
            <a:picLocks noChangeAspect="1" noChangeArrowheads="1"/>
          </p:cNvPicPr>
          <p:nvPr/>
        </p:nvPicPr>
        <p:blipFill>
          <a:blip r:embed="rId2" cstate="print"/>
          <a:srcRect r="52001"/>
          <a:stretch>
            <a:fillRect/>
          </a:stretch>
        </p:blipFill>
        <p:spPr bwMode="auto">
          <a:xfrm>
            <a:off x="0" y="1196752"/>
            <a:ext cx="3275856" cy="5256584"/>
          </a:xfrm>
          <a:prstGeom prst="rect">
            <a:avLst/>
          </a:prstGeom>
          <a:noFill/>
        </p:spPr>
      </p:pic>
      <p:pic>
        <p:nvPicPr>
          <p:cNvPr id="14" name="Рисунок 13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4"/>
            <a:ext cx="3275856" cy="3312368"/>
          </a:xfrm>
          <a:prstGeom prst="rect">
            <a:avLst/>
          </a:prstGeom>
        </p:spPr>
      </p:pic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04048" y="3284984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Компания ООО «Инпако Ставрово» представляет торговую марку промышленных антикоррозионных покрытий и полимерных полов </a:t>
            </a:r>
          </a:p>
          <a:p>
            <a:r>
              <a:rPr lang="ru-RU" sz="1600" dirty="0"/>
              <a:t>СтаПол (</a:t>
            </a:r>
            <a:r>
              <a:rPr lang="en-US" sz="1600" dirty="0"/>
              <a:t>StaPol</a:t>
            </a:r>
            <a:r>
              <a:rPr lang="ru-RU" sz="1600" dirty="0"/>
              <a:t>)</a:t>
            </a: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3059832" y="4509120"/>
            <a:ext cx="936104" cy="504056"/>
          </a:xfrm>
          <a:prstGeom prst="triangle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890" name="AutoShape 2" descr="https://uktitan.ru/images/sro-proektirovanie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2348880"/>
            <a:ext cx="17156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DE2529"/>
                </a:solidFill>
              </a:rPr>
              <a:t>СтаПол</a:t>
            </a:r>
          </a:p>
        </p:txBody>
      </p:sp>
      <p:pic>
        <p:nvPicPr>
          <p:cNvPr id="13" name="Рисунок 12" descr="СТАПОЛ.png"/>
          <p:cNvPicPr>
            <a:picLocks noChangeAspect="1"/>
          </p:cNvPicPr>
          <p:nvPr/>
        </p:nvPicPr>
        <p:blipFill>
          <a:blip r:embed="rId4" cstate="print"/>
          <a:srcRect t="81585"/>
          <a:stretch>
            <a:fillRect/>
          </a:stretch>
        </p:blipFill>
        <p:spPr>
          <a:xfrm>
            <a:off x="827584" y="3573016"/>
            <a:ext cx="1584176" cy="3604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6654619" y="5338107"/>
            <a:ext cx="2093845" cy="250197"/>
            <a:chOff x="7879125" y="6508800"/>
            <a:chExt cx="1895937" cy="219289"/>
          </a:xfrm>
        </p:grpSpPr>
        <p:sp>
          <p:nvSpPr>
            <p:cNvPr id="13" name="Rechteck 12"/>
            <p:cNvSpPr/>
            <p:nvPr/>
          </p:nvSpPr>
          <p:spPr>
            <a:xfrm>
              <a:off x="7879125" y="6552000"/>
              <a:ext cx="1894875" cy="16443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7879125" y="6552436"/>
              <a:ext cx="1894134" cy="163998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8100000" y="6508800"/>
              <a:ext cx="1675062" cy="21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Топпинг в бетоне</a:t>
              </a:r>
              <a:endParaRPr lang="de-DE" sz="102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63888" y="2204864"/>
            <a:ext cx="3240360" cy="383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17" dirty="0"/>
              <a:t>технология, при которой сухие упрочнители бетона, состоящие из определенных сортов цемента, абразивостойких наполнителей и содержащие активные химические добавки, затираются в свежеуложенный бетон, частично проникая в его поверхность</a:t>
            </a:r>
          </a:p>
          <a:p>
            <a:endParaRPr lang="ru-RU" sz="1200" spc="17" dirty="0"/>
          </a:p>
          <a:p>
            <a:r>
              <a:rPr lang="ru-RU" sz="1200" b="1" spc="17" dirty="0"/>
              <a:t>недостатки метода: </a:t>
            </a:r>
          </a:p>
          <a:p>
            <a:r>
              <a:rPr lang="ru-RU" sz="1200" spc="17" dirty="0"/>
              <a:t>сильная зависимость от качества бетона, вероятность появления трещин. Невозможность нанесения на старые бетонные стяжки. Отсутствие полного обеспыливания. Слабая химическая стойкость, особенно к кислым средам. Низкий предел прочности на изгиб и разрыв. Низкая устойчивость к воздействию растворителей и ГСМ. Пористая структура, при которой необходима дальнейшая пропитка полимерными составами</a:t>
            </a:r>
          </a:p>
          <a:p>
            <a:endParaRPr lang="ru-RU" sz="1539" b="1" spc="17" dirty="0">
              <a:solidFill>
                <a:srgbClr val="A42035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759270"/>
            <a:ext cx="2088232" cy="1613946"/>
          </a:xfrm>
          <a:prstGeom prst="rect">
            <a:avLst/>
          </a:prstGeom>
        </p:spPr>
      </p:pic>
      <p:pic>
        <p:nvPicPr>
          <p:cNvPr id="19" name="Picture 2" descr="http://www.fibrapol.ru/img/top-05031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53865" r="44384"/>
          <a:stretch/>
        </p:blipFill>
        <p:spPr bwMode="auto">
          <a:xfrm>
            <a:off x="6667707" y="2276872"/>
            <a:ext cx="2008749" cy="13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22" name="Рисунок 21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3" name="Рисунок 22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95536" y="3140968"/>
            <a:ext cx="262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Способы защиты бетона: топпинг</a:t>
            </a:r>
          </a:p>
        </p:txBody>
      </p:sp>
      <p:sp>
        <p:nvSpPr>
          <p:cNvPr id="30" name="Равнобедренный треугольник 29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612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6542678" y="5276484"/>
            <a:ext cx="1970678" cy="237115"/>
            <a:chOff x="7819877" y="6508799"/>
            <a:chExt cx="1955185" cy="207824"/>
          </a:xfrm>
        </p:grpSpPr>
        <p:sp>
          <p:nvSpPr>
            <p:cNvPr id="13" name="Rechteck 12"/>
            <p:cNvSpPr/>
            <p:nvPr/>
          </p:nvSpPr>
          <p:spPr>
            <a:xfrm>
              <a:off x="7879125" y="6552000"/>
              <a:ext cx="1894875" cy="16443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7879125" y="6552436"/>
              <a:ext cx="1894134" cy="163998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819877" y="6508799"/>
              <a:ext cx="1955185" cy="207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41" dirty="0">
                  <a:solidFill>
                    <a:schemeClr val="bg1"/>
                  </a:solidFill>
                  <a:latin typeface="+mj-lt"/>
                </a:rPr>
                <a:t>Пропитка бетона упрочнителями</a:t>
              </a:r>
              <a:endParaRPr lang="de-DE" sz="94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91880" y="2132856"/>
            <a:ext cx="2978790" cy="423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17" dirty="0"/>
              <a:t>пропитка бетона жидкостями на основе водных растворов или дисперсий определенных солей и оксидов, позволяющих задействовать балластную часть цемента в бетоне, повышая его прочность и уменьшая влагопоглощение. Также возможны жидкие пропитки на основе кремнийорганики и водных дисперсий акриловых и других полимеров</a:t>
            </a:r>
          </a:p>
          <a:p>
            <a:endParaRPr lang="ru-RU" sz="1200" spc="17" dirty="0"/>
          </a:p>
          <a:p>
            <a:r>
              <a:rPr lang="ru-RU" sz="1200" b="1" spc="17" dirty="0"/>
              <a:t>недостатки метода: </a:t>
            </a:r>
          </a:p>
          <a:p>
            <a:r>
              <a:rPr lang="ru-RU" sz="1200" spc="17" dirty="0"/>
              <a:t>недолговечность при интенсивной эксплуатации, плохая химическая стойкость, высокая истираемость из-за малой толщины слоя полимера, сильная зависимость от качества бетона, недопустимость нанесения при наличии подсоса капиллярной влаги из грунтовых вод</a:t>
            </a:r>
          </a:p>
          <a:p>
            <a:endParaRPr lang="ru-RU" sz="1368" b="1" spc="17" dirty="0">
              <a:solidFill>
                <a:srgbClr val="A42035"/>
              </a:solidFill>
            </a:endParaRPr>
          </a:p>
          <a:p>
            <a:endParaRPr lang="ru-RU" sz="1539" b="1" spc="17" dirty="0">
              <a:solidFill>
                <a:srgbClr val="A42035"/>
              </a:solidFill>
            </a:endParaRPr>
          </a:p>
        </p:txBody>
      </p:sp>
      <p:pic>
        <p:nvPicPr>
          <p:cNvPr id="18" name="Picture 4" descr="&amp;rcy;&amp;iecy;&amp;mcy;&amp;ocy;&amp;ncy;&amp;tcy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r="12733" b="25138"/>
          <a:stretch/>
        </p:blipFill>
        <p:spPr bwMode="auto">
          <a:xfrm>
            <a:off x="6604262" y="1950991"/>
            <a:ext cx="1912401" cy="156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elitsystem.com.ua/images/stories/betonprop-25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t="-447" r="12090" b="1073"/>
          <a:stretch/>
        </p:blipFill>
        <p:spPr bwMode="auto">
          <a:xfrm>
            <a:off x="6590300" y="3533576"/>
            <a:ext cx="1938942" cy="180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20" name="Рисунок 19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1" name="Рисунок 20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3140968"/>
            <a:ext cx="262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Способы защиты бетона: упрочнители</a:t>
            </a: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390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6481094" y="5373216"/>
            <a:ext cx="2032261" cy="250197"/>
            <a:chOff x="7819877" y="6508800"/>
            <a:chExt cx="1955185" cy="219289"/>
          </a:xfrm>
        </p:grpSpPr>
        <p:sp>
          <p:nvSpPr>
            <p:cNvPr id="13" name="Rechteck 12"/>
            <p:cNvSpPr/>
            <p:nvPr/>
          </p:nvSpPr>
          <p:spPr>
            <a:xfrm>
              <a:off x="7879125" y="6552000"/>
              <a:ext cx="1894875" cy="16443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7879125" y="6552436"/>
              <a:ext cx="1894134" cy="163998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819877" y="6508800"/>
              <a:ext cx="1955185" cy="21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Упрочнители на бетоне</a:t>
              </a:r>
              <a:endParaRPr lang="de-DE" sz="102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07904" y="2276872"/>
            <a:ext cx="26291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17" dirty="0"/>
              <a:t>жидкости, проникающие в структуру и микрокапилляры бетона и заполняющие их. После полимеризации такой системы верхний слой бетона представляет собой монолитную структуру с высокими химическими и механическими характеристиками, сходную со свойствами полимербетонов</a:t>
            </a:r>
          </a:p>
          <a:p>
            <a:endParaRPr lang="ru-RU" sz="1200" spc="17" dirty="0"/>
          </a:p>
          <a:p>
            <a:r>
              <a:rPr lang="ru-RU" sz="1200" b="1" spc="17" dirty="0"/>
              <a:t>недостатки метода: </a:t>
            </a:r>
          </a:p>
          <a:p>
            <a:r>
              <a:rPr lang="ru-RU" sz="1200" spc="17" dirty="0"/>
              <a:t>меньшая чем у полимерных полов химическая и механическая прочность, быстрая истираемость. Недопустимо нанесение пропиток при наличии подсоса капиллярной влаги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6542678" y="2304456"/>
            <a:ext cx="1970678" cy="3140768"/>
            <a:chOff x="1107615" y="2142561"/>
            <a:chExt cx="2816313" cy="3672408"/>
          </a:xfrm>
          <a:effectLst/>
        </p:grpSpPr>
        <p:pic>
          <p:nvPicPr>
            <p:cNvPr id="20" name="Picture 6" descr="http://img-fotki.yandex.ru/get/2708/armopol-ru.0/0_2c70_93fb18c4_XL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27" b="55701"/>
            <a:stretch/>
          </p:blipFill>
          <p:spPr bwMode="auto">
            <a:xfrm>
              <a:off x="1107615" y="2142561"/>
              <a:ext cx="2809586" cy="172819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://www.tszgroup.ru/pics/Foto/Toping-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321"/>
            <a:stretch/>
          </p:blipFill>
          <p:spPr bwMode="auto">
            <a:xfrm>
              <a:off x="1107615" y="4005064"/>
              <a:ext cx="2816313" cy="180990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22" name="Рисунок 21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3" name="Рисунок 22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95536" y="2780928"/>
            <a:ext cx="2628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Способы защиты бетона: пропитки и упрочнители на основе эпоксидных и полиуретановых систем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064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6419511" y="5532293"/>
            <a:ext cx="2032261" cy="250197"/>
            <a:chOff x="7819877" y="6508800"/>
            <a:chExt cx="1955185" cy="219289"/>
          </a:xfrm>
        </p:grpSpPr>
        <p:sp>
          <p:nvSpPr>
            <p:cNvPr id="13" name="Rechteck 12"/>
            <p:cNvSpPr/>
            <p:nvPr/>
          </p:nvSpPr>
          <p:spPr>
            <a:xfrm>
              <a:off x="7879125" y="6552000"/>
              <a:ext cx="1894875" cy="16443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7879125" y="6552436"/>
              <a:ext cx="1894134" cy="163998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819877" y="6508800"/>
              <a:ext cx="1955185" cy="21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Наливные полы</a:t>
              </a:r>
              <a:endParaRPr lang="de-DE" sz="102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79912" y="2708920"/>
            <a:ext cx="23421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17" dirty="0"/>
              <a:t>защитное покрытие из полимерных материалов на основе эпоксидных, полиуретановых, акриловых и других смол</a:t>
            </a:r>
          </a:p>
          <a:p>
            <a:endParaRPr lang="ru-RU" sz="1400" spc="17" dirty="0"/>
          </a:p>
          <a:p>
            <a:endParaRPr lang="ru-RU" sz="1400" spc="17" dirty="0"/>
          </a:p>
          <a:p>
            <a:r>
              <a:rPr lang="ru-RU" sz="1400" spc="17" dirty="0"/>
              <a:t>наиболее эффективный и распространенный способ </a:t>
            </a:r>
          </a:p>
          <a:p>
            <a:r>
              <a:rPr lang="ru-RU" sz="1400" spc="17" dirty="0"/>
              <a:t>сохранения и защиты бетона</a:t>
            </a:r>
          </a:p>
        </p:txBody>
      </p:sp>
      <p:pic>
        <p:nvPicPr>
          <p:cNvPr id="19" name="Picture 8" descr="http://www.ruprom.ru/files/9_128042/10.jpg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t="14719" b="333"/>
          <a:stretch/>
        </p:blipFill>
        <p:spPr bwMode="auto">
          <a:xfrm>
            <a:off x="6481094" y="1581491"/>
            <a:ext cx="1970678" cy="235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&amp;Ncy;&amp;acy;&amp;lcy;&amp;icy;&amp;vcy;&amp;ncy;&amp;ocy;&amp;jcy; &amp;pcy;&amp;ocy;&amp;lcy;&amp;icy;&amp;mcy;&amp;iecy;&amp;rcy;&amp;ncy;&amp;ycy;&amp;jcy; &amp;pcy;&amp;ocy;&amp;lcy; - &amp;Dcy;&amp;rcy;&amp;ucy;&amp;gcy;&amp;icy;&amp;iecy; &amp;vcy;&amp;icy;&amp;dcy;&amp;ycy; &amp;ocy;&amp;tcy;&amp;dcy;&amp;iecy;&amp;lcy;&amp;kcy;&amp;icy; &amp;pcy;&amp;ocy;&amp;lcy;&amp;ocy;&amp;vcy; - &amp;Fcy;&amp;ocy;&amp;rcy;&amp;ucy;&amp;mcy; - &amp;Rcy;&amp;iecy;&amp;mcy;&amp;ocy;&amp;ncy;&amp;tcy; &amp;scy;&amp;vcy;&amp;ocy;&amp;icy;&amp;mcy;&amp;icy; &amp;rcy;&amp;ucy;&amp;kcy;&amp;acy;&amp;mcy;&amp;icy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/>
          <a:stretch/>
        </p:blipFill>
        <p:spPr bwMode="auto">
          <a:xfrm>
            <a:off x="6481094" y="3968848"/>
            <a:ext cx="1972952" cy="161558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8" name="Рисунок 17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0" name="Рисунок 19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95536" y="2780928"/>
            <a:ext cx="262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Способы защиты бетона: наливные                  полимерные полы 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923928" y="4005064"/>
            <a:ext cx="1224136" cy="45719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408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1880" y="2348880"/>
            <a:ext cx="31683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монолитность и бесшовность 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легкость уборки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высокая механическая прочность,  стойкость к удару и износу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высокая химическая стойкость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способность выдерживать сильные термоудары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пожаробезопасность и безискровость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долговечность и экономичность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ремонтопригодность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возможность реализации различных дизайнерских решений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простота нанесения и короткий технологический цикл по устройству покрытия</a:t>
            </a:r>
          </a:p>
        </p:txBody>
      </p:sp>
      <p:pic>
        <p:nvPicPr>
          <p:cNvPr id="3074" name="Picture 2" descr="http://farbe.ru/upload/iblock/82e/moskva-_-ofis-i-sklad-robert-bosch-_-sklad-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-1296" r="27533" b="27"/>
          <a:stretch/>
        </p:blipFill>
        <p:spPr bwMode="auto">
          <a:xfrm>
            <a:off x="6588224" y="2374253"/>
            <a:ext cx="2029527" cy="259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1"/>
          <p:cNvGrpSpPr/>
          <p:nvPr/>
        </p:nvGrpSpPr>
        <p:grpSpPr>
          <a:xfrm>
            <a:off x="6510605" y="4906976"/>
            <a:ext cx="2093843" cy="250197"/>
            <a:chOff x="7819878" y="6508800"/>
            <a:chExt cx="1954122" cy="140594"/>
          </a:xfrm>
        </p:grpSpPr>
        <p:sp>
          <p:nvSpPr>
            <p:cNvPr id="12" name="Rechteck 12"/>
            <p:cNvSpPr/>
            <p:nvPr/>
          </p:nvSpPr>
          <p:spPr>
            <a:xfrm>
              <a:off x="7879125" y="6552000"/>
              <a:ext cx="1894875" cy="95223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3" name="Rechteck 13"/>
            <p:cNvSpPr/>
            <p:nvPr/>
          </p:nvSpPr>
          <p:spPr>
            <a:xfrm>
              <a:off x="7879125" y="6552436"/>
              <a:ext cx="1894134" cy="94787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4" name="Textfeld 15"/>
            <p:cNvSpPr txBox="1"/>
            <p:nvPr/>
          </p:nvSpPr>
          <p:spPr>
            <a:xfrm>
              <a:off x="7819878" y="6508800"/>
              <a:ext cx="1954122" cy="14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 Наливные полы</a:t>
              </a:r>
              <a:endParaRPr lang="de-DE" sz="1026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0" name="Рисунок 9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6" name="Рисунок 15" descr="СТАПО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7" name="Рисунок 16" descr="СТАПОЛ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2780928"/>
            <a:ext cx="262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Преимущества применения полимерных полов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339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photo.adiso.kz/photo/resource/kz/158/158474/promyshlennye-betonnye-poly-i-epoksidnye.2.b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7560" b="-447"/>
          <a:stretch>
            <a:fillRect/>
          </a:stretch>
        </p:blipFill>
        <p:spPr bwMode="auto">
          <a:xfrm>
            <a:off x="-36512" y="792088"/>
            <a:ext cx="9144000" cy="6093296"/>
          </a:xfrm>
          <a:prstGeom prst="rect">
            <a:avLst/>
          </a:prstGeom>
          <a:noFill/>
        </p:spPr>
      </p:pic>
      <p:grpSp>
        <p:nvGrpSpPr>
          <p:cNvPr id="53" name="Gruppieren 4"/>
          <p:cNvGrpSpPr/>
          <p:nvPr/>
        </p:nvGrpSpPr>
        <p:grpSpPr>
          <a:xfrm>
            <a:off x="1586634" y="2479745"/>
            <a:ext cx="1385722" cy="3109495"/>
            <a:chOff x="4535716" y="3053843"/>
            <a:chExt cx="1620284" cy="3635841"/>
          </a:xfrm>
        </p:grpSpPr>
        <p:sp>
          <p:nvSpPr>
            <p:cNvPr id="54" name="Rechteck 49"/>
            <p:cNvSpPr/>
            <p:nvPr/>
          </p:nvSpPr>
          <p:spPr>
            <a:xfrm>
              <a:off x="4535716" y="3053843"/>
              <a:ext cx="1620000" cy="900000"/>
            </a:xfrm>
            <a:prstGeom prst="rect">
              <a:avLst/>
            </a:prstGeom>
            <a:solidFill>
              <a:srgbClr val="DE25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58" name="Rechteck 53"/>
            <p:cNvSpPr/>
            <p:nvPr/>
          </p:nvSpPr>
          <p:spPr>
            <a:xfrm>
              <a:off x="4536000" y="3953380"/>
              <a:ext cx="1620000" cy="2736304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</p:grpSp>
      <p:sp>
        <p:nvSpPr>
          <p:cNvPr id="96" name="Textfeld 95"/>
          <p:cNvSpPr txBox="1"/>
          <p:nvPr/>
        </p:nvSpPr>
        <p:spPr>
          <a:xfrm>
            <a:off x="1619671" y="1802257"/>
            <a:ext cx="3456385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10" b="1" dirty="0">
                <a:solidFill>
                  <a:srgbClr val="FF0000"/>
                </a:solidFill>
              </a:rPr>
              <a:t>Продукты </a:t>
            </a:r>
            <a:r>
              <a:rPr lang="en-US" sz="1710" b="1" dirty="0">
                <a:solidFill>
                  <a:srgbClr val="FF0000"/>
                </a:solidFill>
              </a:rPr>
              <a:t>STAPOL</a:t>
            </a:r>
            <a:endParaRPr lang="ru-RU" sz="1710" b="1" dirty="0">
              <a:solidFill>
                <a:srgbClr val="FF0000"/>
              </a:solidFill>
            </a:endParaRPr>
          </a:p>
          <a:p>
            <a:r>
              <a:rPr lang="ru-RU" sz="1710" b="1" dirty="0">
                <a:solidFill>
                  <a:srgbClr val="FF0000"/>
                </a:solidFill>
              </a:rPr>
              <a:t>для устройства полимерных полов</a:t>
            </a:r>
            <a:endParaRPr lang="de-DE" sz="1710" b="1" dirty="0">
              <a:solidFill>
                <a:srgbClr val="FF0000"/>
              </a:solidFill>
            </a:endParaRPr>
          </a:p>
        </p:txBody>
      </p:sp>
      <p:grpSp>
        <p:nvGrpSpPr>
          <p:cNvPr id="44" name="Gruppieren 6"/>
          <p:cNvGrpSpPr/>
          <p:nvPr/>
        </p:nvGrpSpPr>
        <p:grpSpPr>
          <a:xfrm>
            <a:off x="5841658" y="2479745"/>
            <a:ext cx="1394638" cy="3109495"/>
            <a:chOff x="6346800" y="3052213"/>
            <a:chExt cx="1630709" cy="3635841"/>
          </a:xfrm>
        </p:grpSpPr>
        <p:sp>
          <p:nvSpPr>
            <p:cNvPr id="70" name="Rechteck 65"/>
            <p:cNvSpPr/>
            <p:nvPr/>
          </p:nvSpPr>
          <p:spPr>
            <a:xfrm>
              <a:off x="6354018" y="3052213"/>
              <a:ext cx="1620000" cy="900000"/>
            </a:xfrm>
            <a:prstGeom prst="rect">
              <a:avLst/>
            </a:prstGeom>
            <a:solidFill>
              <a:srgbClr val="DE25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04" name="Rechteck 67"/>
            <p:cNvSpPr/>
            <p:nvPr/>
          </p:nvSpPr>
          <p:spPr>
            <a:xfrm>
              <a:off x="6346800" y="3951750"/>
              <a:ext cx="1620000" cy="2736304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06" name="Textfeld 40"/>
            <p:cNvSpPr txBox="1"/>
            <p:nvPr/>
          </p:nvSpPr>
          <p:spPr>
            <a:xfrm>
              <a:off x="6354018" y="3092856"/>
              <a:ext cx="1623491" cy="846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br>
                <a:rPr lang="de-DE" sz="1368" b="1" spc="17" dirty="0">
                  <a:solidFill>
                    <a:schemeClr val="bg1"/>
                  </a:solidFill>
                  <a:latin typeface="+mj-lt"/>
                </a:rPr>
              </a:br>
              <a:br>
                <a:rPr lang="de-DE" sz="1368" b="1" spc="17" dirty="0">
                  <a:solidFill>
                    <a:schemeClr val="bg1"/>
                  </a:solidFill>
                  <a:latin typeface="+mj-lt"/>
                </a:rPr>
              </a:br>
              <a:endParaRPr lang="de-DE" sz="1368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7" name="Textfeld 41"/>
            <p:cNvSpPr txBox="1"/>
            <p:nvPr/>
          </p:nvSpPr>
          <p:spPr>
            <a:xfrm>
              <a:off x="6354018" y="3092273"/>
              <a:ext cx="1623491" cy="332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39"/>
                </a:lnSpc>
              </a:pPr>
              <a:r>
                <a:rPr lang="ru-RU" sz="1368" b="1" dirty="0">
                  <a:solidFill>
                    <a:schemeClr val="bg1"/>
                  </a:solidFill>
                  <a:latin typeface="+mj-lt"/>
                </a:rPr>
                <a:t>Лаки</a:t>
              </a:r>
              <a:endParaRPr lang="de-DE" sz="1539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61" name="Gruppieren 4"/>
          <p:cNvGrpSpPr/>
          <p:nvPr/>
        </p:nvGrpSpPr>
        <p:grpSpPr>
          <a:xfrm>
            <a:off x="3008808" y="2479745"/>
            <a:ext cx="1385722" cy="3109495"/>
            <a:chOff x="4535716" y="3053843"/>
            <a:chExt cx="1620284" cy="3635841"/>
          </a:xfrm>
        </p:grpSpPr>
        <p:sp>
          <p:nvSpPr>
            <p:cNvPr id="66" name="Rechteck 49"/>
            <p:cNvSpPr/>
            <p:nvPr/>
          </p:nvSpPr>
          <p:spPr>
            <a:xfrm>
              <a:off x="4535716" y="3053843"/>
              <a:ext cx="1620000" cy="900000"/>
            </a:xfrm>
            <a:prstGeom prst="rect">
              <a:avLst/>
            </a:prstGeom>
            <a:solidFill>
              <a:srgbClr val="DE25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67" name="Rechteck 53"/>
            <p:cNvSpPr/>
            <p:nvPr/>
          </p:nvSpPr>
          <p:spPr>
            <a:xfrm>
              <a:off x="4536000" y="3953380"/>
              <a:ext cx="1620000" cy="2736304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</p:grpSp>
      <p:sp>
        <p:nvSpPr>
          <p:cNvPr id="59" name="Textfeld 46"/>
          <p:cNvSpPr txBox="1"/>
          <p:nvPr/>
        </p:nvSpPr>
        <p:spPr>
          <a:xfrm>
            <a:off x="2563469" y="2483231"/>
            <a:ext cx="1388465" cy="723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de-DE" sz="1368" b="1" spc="17" dirty="0">
                <a:solidFill>
                  <a:schemeClr val="bg1"/>
                </a:solidFill>
                <a:latin typeface="+mj-lt"/>
              </a:rPr>
            </a:br>
            <a:br>
              <a:rPr lang="de-DE" sz="1368" b="1" spc="17" dirty="0">
                <a:solidFill>
                  <a:schemeClr val="bg1"/>
                </a:solidFill>
                <a:latin typeface="+mj-lt"/>
              </a:rPr>
            </a:br>
            <a:endParaRPr lang="de-DE" sz="1368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9" name="Gruppieren 9"/>
          <p:cNvGrpSpPr/>
          <p:nvPr/>
        </p:nvGrpSpPr>
        <p:grpSpPr>
          <a:xfrm>
            <a:off x="4425233" y="2479745"/>
            <a:ext cx="1403946" cy="3109495"/>
            <a:chOff x="4535716" y="3053843"/>
            <a:chExt cx="1641593" cy="3635841"/>
          </a:xfrm>
        </p:grpSpPr>
        <p:grpSp>
          <p:nvGrpSpPr>
            <p:cNvPr id="30" name="Gruppieren 4"/>
            <p:cNvGrpSpPr/>
            <p:nvPr/>
          </p:nvGrpSpPr>
          <p:grpSpPr>
            <a:xfrm>
              <a:off x="4535716" y="3053843"/>
              <a:ext cx="1620284" cy="3635841"/>
              <a:chOff x="4535716" y="3053843"/>
              <a:chExt cx="1620284" cy="3635841"/>
            </a:xfrm>
          </p:grpSpPr>
          <p:sp>
            <p:nvSpPr>
              <p:cNvPr id="33" name="Rechteck 49"/>
              <p:cNvSpPr/>
              <p:nvPr/>
            </p:nvSpPr>
            <p:spPr>
              <a:xfrm>
                <a:off x="4535716" y="3053843"/>
                <a:ext cx="1620000" cy="900000"/>
              </a:xfrm>
              <a:prstGeom prst="rect">
                <a:avLst/>
              </a:prstGeom>
              <a:solidFill>
                <a:srgbClr val="DE25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39" dirty="0"/>
              </a:p>
            </p:txBody>
          </p:sp>
          <p:sp>
            <p:nvSpPr>
              <p:cNvPr id="34" name="Rechteck 53"/>
              <p:cNvSpPr/>
              <p:nvPr/>
            </p:nvSpPr>
            <p:spPr>
              <a:xfrm>
                <a:off x="4536000" y="3953380"/>
                <a:ext cx="1620000" cy="2736304"/>
              </a:xfrm>
              <a:prstGeom prst="rect">
                <a:avLst/>
              </a:prstGeom>
              <a:solidFill>
                <a:srgbClr val="000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39" dirty="0"/>
              </a:p>
            </p:txBody>
          </p:sp>
        </p:grpSp>
        <p:sp>
          <p:nvSpPr>
            <p:cNvPr id="31" name="Textfeld 44"/>
            <p:cNvSpPr txBox="1"/>
            <p:nvPr/>
          </p:nvSpPr>
          <p:spPr>
            <a:xfrm>
              <a:off x="4553817" y="3092856"/>
              <a:ext cx="1623492" cy="846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br>
                <a:rPr lang="de-DE" sz="1368" b="1" spc="17" dirty="0">
                  <a:solidFill>
                    <a:schemeClr val="bg1"/>
                  </a:solidFill>
                  <a:latin typeface="+mj-lt"/>
                </a:rPr>
              </a:br>
              <a:br>
                <a:rPr lang="de-DE" sz="1368" b="1" spc="17" dirty="0">
                  <a:solidFill>
                    <a:schemeClr val="bg1"/>
                  </a:solidFill>
                  <a:latin typeface="+mj-lt"/>
                </a:rPr>
              </a:br>
              <a:endParaRPr lang="de-DE" sz="1368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feld 45"/>
            <p:cNvSpPr txBox="1"/>
            <p:nvPr/>
          </p:nvSpPr>
          <p:spPr>
            <a:xfrm>
              <a:off x="4553817" y="3092273"/>
              <a:ext cx="1623492" cy="332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39"/>
                </a:lnSpc>
              </a:pPr>
              <a:r>
                <a:rPr lang="ru-RU" sz="1368" b="1" dirty="0">
                  <a:solidFill>
                    <a:schemeClr val="bg1"/>
                  </a:solidFill>
                  <a:latin typeface="+mj-lt"/>
                </a:rPr>
                <a:t>Краски</a:t>
              </a:r>
              <a:endParaRPr lang="de-DE" sz="1539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25431" y="3458797"/>
            <a:ext cx="985339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EPG111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1539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EPG112</a:t>
            </a:r>
            <a:endParaRPr lang="de-DE" sz="1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EPG113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EPG114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EPG115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/</a:t>
            </a:r>
            <a:r>
              <a:rPr lang="de-DE" sz="1200" dirty="0">
                <a:solidFill>
                  <a:schemeClr val="bg1"/>
                </a:solidFill>
                <a:latin typeface="+mj-lt"/>
              </a:rPr>
              <a:t>WV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EPG116/AS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PUD412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48605" y="3446132"/>
            <a:ext cx="12932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EPD121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EPD122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EPD123/WV PUD422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PUD422/E 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200" dirty="0">
                <a:solidFill>
                  <a:schemeClr val="bg1"/>
                </a:solidFill>
                <a:latin typeface="+mj-lt"/>
              </a:rPr>
              <a:t>PUD422/S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EPD122/AS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PUD425/3K</a:t>
            </a:r>
          </a:p>
        </p:txBody>
      </p:sp>
      <p:sp>
        <p:nvSpPr>
          <p:cNvPr id="63" name="Textfeld 45"/>
          <p:cNvSpPr txBox="1"/>
          <p:nvPr/>
        </p:nvSpPr>
        <p:spPr>
          <a:xfrm>
            <a:off x="2987021" y="2505245"/>
            <a:ext cx="1400943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39"/>
              </a:lnSpc>
            </a:pPr>
            <a:r>
              <a:rPr lang="ru-RU" sz="1368" b="1" dirty="0">
                <a:solidFill>
                  <a:schemeClr val="bg1"/>
                </a:solidFill>
                <a:latin typeface="+mj-lt"/>
              </a:rPr>
              <a:t>Наливные полы</a:t>
            </a:r>
            <a:endParaRPr lang="de-DE" sz="1539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66205" y="3490584"/>
            <a:ext cx="985339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EPD127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EPD12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8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EPD12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9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PUD424/1k</a:t>
            </a:r>
          </a:p>
          <a:p>
            <a:pPr algn="ctr">
              <a:lnSpc>
                <a:spcPts val="1539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PUD</a:t>
            </a:r>
            <a:r>
              <a:rPr lang="ru-RU" sz="1200" dirty="0">
                <a:solidFill>
                  <a:schemeClr val="bg1"/>
                </a:solidFill>
                <a:latin typeface="+mj-lt"/>
              </a:rPr>
              <a:t>424/2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k</a:t>
            </a:r>
            <a:endParaRPr lang="de-DE" sz="1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1539"/>
              </a:lnSpc>
            </a:pPr>
            <a:endParaRPr lang="de-DE" sz="1368" b="1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1539"/>
              </a:lnSpc>
            </a:pPr>
            <a:endParaRPr lang="ru-RU" sz="1368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26613" y="3493561"/>
            <a:ext cx="1170090" cy="1675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EPD124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EPD125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</a:rPr>
              <a:t>EPD125</a:t>
            </a:r>
            <a:r>
              <a:rPr lang="ru-RU" sz="1200" dirty="0">
                <a:solidFill>
                  <a:schemeClr val="bg1"/>
                </a:solidFill>
              </a:rPr>
              <a:t>/</a:t>
            </a:r>
            <a:r>
              <a:rPr lang="en-US" sz="1200" dirty="0">
                <a:solidFill>
                  <a:schemeClr val="bg1"/>
                </a:solidFill>
              </a:rPr>
              <a:t>AS</a:t>
            </a:r>
            <a:endParaRPr lang="ru-RU" sz="1200" dirty="0">
              <a:solidFill>
                <a:schemeClr val="bg1"/>
              </a:solidFill>
            </a:endParaRP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</a:rPr>
              <a:t>EPD126/WV</a:t>
            </a: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</a:rPr>
              <a:t>EPD126/AS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1539"/>
              </a:lnSpc>
            </a:pPr>
            <a:r>
              <a:rPr lang="de-DE" sz="1200" dirty="0">
                <a:solidFill>
                  <a:schemeClr val="bg1"/>
                </a:solidFill>
                <a:latin typeface="+mj-lt"/>
              </a:rPr>
              <a:t>PUD423</a:t>
            </a:r>
          </a:p>
          <a:p>
            <a:pPr algn="ctr">
              <a:lnSpc>
                <a:spcPts val="1539"/>
              </a:lnSpc>
            </a:pPr>
            <a:endParaRPr lang="de-DE" sz="1368" b="1" dirty="0">
              <a:solidFill>
                <a:schemeClr val="bg1"/>
              </a:solidFill>
              <a:latin typeface="+mj-lt"/>
            </a:endParaRPr>
          </a:p>
          <a:p>
            <a:endParaRPr lang="ru-RU" sz="1539" dirty="0"/>
          </a:p>
        </p:txBody>
      </p:sp>
      <p:pic>
        <p:nvPicPr>
          <p:cNvPr id="36" name="Рисунок 35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37" name="Рисунок 36" descr="СТАПО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sp>
        <p:nvSpPr>
          <p:cNvPr id="39" name="Равнобедренный треугольник 38"/>
          <p:cNvSpPr/>
          <p:nvPr/>
        </p:nvSpPr>
        <p:spPr>
          <a:xfrm rot="10800000">
            <a:off x="5907114" y="3140968"/>
            <a:ext cx="432048" cy="216024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Равнобедренный треугольник 41"/>
          <p:cNvSpPr/>
          <p:nvPr/>
        </p:nvSpPr>
        <p:spPr>
          <a:xfrm rot="10800000">
            <a:off x="3098802" y="3212976"/>
            <a:ext cx="432048" cy="216024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Равнобедренный треугольник 44"/>
          <p:cNvSpPr/>
          <p:nvPr/>
        </p:nvSpPr>
        <p:spPr>
          <a:xfrm rot="10800000">
            <a:off x="4538962" y="3212976"/>
            <a:ext cx="432048" cy="216024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Равнобедренный треугольник 61"/>
          <p:cNvSpPr/>
          <p:nvPr/>
        </p:nvSpPr>
        <p:spPr>
          <a:xfrm rot="10800000">
            <a:off x="1676628" y="3249060"/>
            <a:ext cx="432048" cy="216024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Textfeld 45"/>
          <p:cNvSpPr txBox="1"/>
          <p:nvPr/>
        </p:nvSpPr>
        <p:spPr>
          <a:xfrm>
            <a:off x="1586634" y="2564904"/>
            <a:ext cx="1400943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39"/>
              </a:lnSpc>
            </a:pPr>
            <a:r>
              <a:rPr lang="ru-RU" sz="1368" b="1" dirty="0">
                <a:solidFill>
                  <a:schemeClr val="bg1"/>
                </a:solidFill>
                <a:latin typeface="+mj-lt"/>
              </a:rPr>
              <a:t>Грунты</a:t>
            </a:r>
            <a:endParaRPr lang="de-DE" sz="1539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3834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611560" y="1335155"/>
            <a:ext cx="2278596" cy="8621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39" b="1" spc="17" dirty="0">
                <a:solidFill>
                  <a:srgbClr val="DE2529"/>
                </a:solidFill>
              </a:rPr>
              <a:t>Эпоксидные грунты:</a:t>
            </a:r>
            <a:br>
              <a:rPr lang="ru-RU" sz="1539" b="1" spc="17" dirty="0">
                <a:solidFill>
                  <a:srgbClr val="555555"/>
                </a:solidFill>
              </a:rPr>
            </a:br>
            <a:r>
              <a:rPr lang="de-DE" sz="1539" b="1" spc="17" dirty="0">
                <a:solidFill>
                  <a:srgbClr val="A42035"/>
                </a:solidFill>
              </a:rPr>
              <a:t>		</a:t>
            </a:r>
            <a:r>
              <a:rPr lang="ru-RU" sz="1539" b="1" spc="17" dirty="0">
                <a:solidFill>
                  <a:srgbClr val="A42035"/>
                </a:solidFill>
              </a:rPr>
              <a:t> </a:t>
            </a:r>
            <a:r>
              <a:rPr lang="de-DE" sz="1539" b="1" spc="17" dirty="0">
                <a:solidFill>
                  <a:srgbClr val="A42035"/>
                </a:solidFill>
              </a:rPr>
              <a:t>	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  <a:p>
            <a:pPr marL="0" indent="0" eaLnBrk="1" fontAlgn="auto" hangingPunct="1">
              <a:lnSpc>
                <a:spcPts val="1710"/>
              </a:lnSpc>
              <a:spcAft>
                <a:spcPts val="0"/>
              </a:spcAft>
              <a:buNone/>
              <a:defRPr/>
            </a:pPr>
            <a:r>
              <a:rPr lang="de-DE" sz="1539" b="1" spc="17" dirty="0">
                <a:solidFill>
                  <a:srgbClr val="555555"/>
                </a:solidFill>
              </a:rPr>
              <a:t>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0825" y="2689996"/>
            <a:ext cx="3571853" cy="2013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68" b="1" spc="17" dirty="0">
                <a:solidFill>
                  <a:srgbClr val="A42035"/>
                </a:solidFill>
              </a:rPr>
              <a:t>защитное покрытие из полимерных материалов на основе эпоксидных, полиуретановых, акриловых и других смол;</a:t>
            </a:r>
          </a:p>
          <a:p>
            <a:endParaRPr lang="ru-RU" sz="1539" b="1" spc="17" dirty="0">
              <a:solidFill>
                <a:srgbClr val="A42035"/>
              </a:solidFill>
            </a:endParaRPr>
          </a:p>
          <a:p>
            <a:endParaRPr lang="ru-RU" sz="1368" b="1" spc="17" dirty="0">
              <a:solidFill>
                <a:srgbClr val="595959"/>
              </a:solidFill>
            </a:endParaRPr>
          </a:p>
          <a:p>
            <a:r>
              <a:rPr lang="ru-RU" sz="1368" b="1" spc="17" dirty="0">
                <a:solidFill>
                  <a:srgbClr val="595959"/>
                </a:solidFill>
              </a:rPr>
              <a:t>наиболее эффективный и распространенный способ </a:t>
            </a:r>
          </a:p>
          <a:p>
            <a:r>
              <a:rPr lang="ru-RU" sz="1368" b="1" spc="17" dirty="0">
                <a:solidFill>
                  <a:srgbClr val="595959"/>
                </a:solidFill>
              </a:rPr>
              <a:t>охранения и защиты бетона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683568" y="1695135"/>
          <a:ext cx="8136904" cy="4586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2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8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540">
                <a:tc>
                  <a:txBody>
                    <a:bodyPr/>
                    <a:lstStyle/>
                    <a:p>
                      <a:r>
                        <a:rPr lang="ru-RU" sz="1000" dirty="0"/>
                        <a:t>Название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Характеристика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Применение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1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EPG111</a:t>
                      </a:r>
                      <a:endParaRPr lang="ru-RU" sz="11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Универсальный эпоксидный адгезионный, выравнивающий и склеивающий грунт.</a:t>
                      </a:r>
                      <a:endParaRPr lang="ru-RU" sz="11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Для грунтования и укрепления рыхлых, сильно впитывающих оснований, для приклеивания фотопечати в системах декоративных полов, в качестве связующего для высоконаполненных декоративных систем.</a:t>
                      </a: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EPG11</a:t>
                      </a:r>
                      <a:r>
                        <a:rPr lang="en-US" sz="11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11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ru-RU" sz="11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Эпоксидный грунт для влажных оснований и низких температур.</a:t>
                      </a:r>
                      <a:endParaRPr lang="ru-RU" sz="11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ru-RU" sz="11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Для грунтования и укрепления бетонного основания  при повышенной влажности и при низких температурах.</a:t>
                      </a:r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399">
                <a:tc>
                  <a:txBody>
                    <a:bodyPr/>
                    <a:lstStyle/>
                    <a:p>
                      <a:r>
                        <a:rPr lang="ru-RU" sz="11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EPG113</a:t>
                      </a:r>
                      <a:endParaRPr lang="ru-RU" sz="11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Высокоадгезионный эпоксидный грунт с ускоренным высыханием. </a:t>
                      </a:r>
                      <a:endParaRPr lang="ru-RU" sz="11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Для </a:t>
                      </a:r>
                      <a:r>
                        <a:rPr lang="ru-RU" sz="11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плотных минеральных оснований, бетонных полов с </a:t>
                      </a:r>
                      <a:r>
                        <a:rPr lang="ru-RU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топпингами,</a:t>
                      </a:r>
                      <a:r>
                        <a:rPr lang="ru-RU" sz="11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 мозаичных полов.</a:t>
                      </a:r>
                      <a:endParaRPr lang="ru-RU" sz="11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11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EPG114</a:t>
                      </a:r>
                      <a:endParaRPr lang="ru-RU" sz="11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Экономичный грунт с отличными запечатывающими свойствами и ускоренным высыханием.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Для пористых бетонных оснований, для шпатлевания, ремонта</a:t>
                      </a:r>
                      <a:r>
                        <a:rPr lang="ru-RU" sz="11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 и заполнения швов.</a:t>
                      </a:r>
                      <a:endParaRPr lang="ru-RU" sz="11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5958">
                <a:tc>
                  <a:txBody>
                    <a:bodyPr/>
                    <a:lstStyle/>
                    <a:p>
                      <a:r>
                        <a:rPr lang="ru-RU" sz="11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EPG115</a:t>
                      </a:r>
                      <a:r>
                        <a:rPr lang="en-US" sz="11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/WV</a:t>
                      </a:r>
                      <a:endParaRPr lang="ru-RU" sz="11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Паропроницаемый эпоксидный грунт.</a:t>
                      </a:r>
                      <a:endParaRPr lang="ru-RU" sz="11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Для нанесения по свежему и влажному бетону при отсутствии гидроизоляции. Экологичный, подходит для производства работ в условиях слабой вентиляции. Разбавляется водой до требуемой вязкости, но не более 50%. </a:t>
                      </a:r>
                      <a:endParaRPr lang="ru-RU" sz="11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595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PUD412</a:t>
                      </a:r>
                      <a:endParaRPr lang="ru-RU" sz="11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Высокоадгезионный водоразбавляемый универсальный полиуретановый грунт</a:t>
                      </a:r>
                      <a:r>
                        <a:rPr lang="en-US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.</a:t>
                      </a:r>
                      <a:r>
                        <a:rPr lang="ru-RU" sz="11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        </a:t>
                      </a:r>
                    </a:p>
                    <a:p>
                      <a:endParaRPr lang="ru-RU" sz="11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В качестве грунта для оснований пола, для плотных, малопористых минеральных оснований, в том числе старого топпинга, для изготовления полимерных растворов для ремонта, шпатлевания и восстановления бетонных поверхностей, для склеивания, в качестве шпаклевки и грунтовки</a:t>
                      </a:r>
                      <a:r>
                        <a:rPr lang="en-US" sz="11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.</a:t>
                      </a:r>
                      <a:endParaRPr lang="ru-RU" sz="1100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Рисунок 5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7" name="Рисунок 6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8" name="Рисунок 7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19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692228" y="1335155"/>
            <a:ext cx="2278596" cy="8621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39" b="1" spc="17" dirty="0">
                <a:solidFill>
                  <a:srgbClr val="DE2529"/>
                </a:solidFill>
              </a:rPr>
              <a:t>Наливные полы:</a:t>
            </a:r>
            <a:br>
              <a:rPr lang="ru-RU" sz="1539" b="1" spc="17" dirty="0">
                <a:solidFill>
                  <a:srgbClr val="555555"/>
                </a:solidFill>
              </a:rPr>
            </a:br>
            <a:r>
              <a:rPr lang="de-DE" sz="1539" b="1" spc="17" dirty="0">
                <a:solidFill>
                  <a:srgbClr val="A42035"/>
                </a:solidFill>
              </a:rPr>
              <a:t>		</a:t>
            </a:r>
            <a:r>
              <a:rPr lang="ru-RU" sz="1539" b="1" spc="17" dirty="0">
                <a:solidFill>
                  <a:srgbClr val="A42035"/>
                </a:solidFill>
              </a:rPr>
              <a:t> </a:t>
            </a:r>
            <a:r>
              <a:rPr lang="de-DE" sz="1539" b="1" spc="17" dirty="0">
                <a:solidFill>
                  <a:srgbClr val="A42035"/>
                </a:solidFill>
              </a:rPr>
              <a:t>	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  <a:p>
            <a:pPr marL="0" indent="0" eaLnBrk="1" fontAlgn="auto" hangingPunct="1">
              <a:lnSpc>
                <a:spcPts val="1710"/>
              </a:lnSpc>
              <a:spcAft>
                <a:spcPts val="0"/>
              </a:spcAft>
              <a:buNone/>
              <a:defRPr/>
            </a:pPr>
            <a:r>
              <a:rPr lang="de-DE" sz="1539" b="1" spc="17" dirty="0">
                <a:solidFill>
                  <a:srgbClr val="555555"/>
                </a:solidFill>
              </a:rPr>
              <a:t>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419510" y="5830764"/>
            <a:ext cx="2133600" cy="431019"/>
          </a:xfrm>
        </p:spPr>
        <p:txBody>
          <a:bodyPr/>
          <a:lstStyle/>
          <a:p>
            <a:pPr>
              <a:defRPr/>
            </a:pPr>
            <a:r>
              <a:rPr lang="de-DE" altLang="en-US" dirty="0"/>
              <a:t>33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53812" y="1704657"/>
          <a:ext cx="7574793" cy="239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9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540">
                <a:tc>
                  <a:txBody>
                    <a:bodyPr/>
                    <a:lstStyle/>
                    <a:p>
                      <a:r>
                        <a:rPr lang="ru-RU" sz="1000" dirty="0"/>
                        <a:t>Название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Характеристика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Применение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823">
                <a:tc>
                  <a:txBody>
                    <a:bodyPr/>
                    <a:lstStyle/>
                    <a:p>
                      <a:pPr lvl="0"/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EP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D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Универсальный 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глянцевый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эпоксидный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наливной пол  с высокими декоративными свойствами. Колеруется во все цвета веера 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RAL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.</a:t>
                      </a:r>
                      <a:endParaRPr lang="ru-RU" sz="10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Для полов в офисах, квартирах, общественных, детских, медицинских зданиях. Для фонового слоя в системах декоративных полов.</a:t>
                      </a: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823">
                <a:tc>
                  <a:txBody>
                    <a:bodyPr/>
                    <a:lstStyle/>
                    <a:p>
                      <a:pPr lvl="0"/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EP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D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22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Экономичный 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полуглянцевый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эпоксидный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наливной пол с ускоренным отверждением. Колеруется во все цвета веера 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RAL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. </a:t>
                      </a:r>
                      <a:endParaRPr lang="ru-RU" sz="10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Для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полов в промышленных, складских, общественных зданиях, автосервисах,  индивидуальном строительстве.</a:t>
                      </a:r>
                      <a:endParaRPr lang="ru-RU" sz="10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823">
                <a:tc>
                  <a:txBody>
                    <a:bodyPr/>
                    <a:lstStyle/>
                    <a:p>
                      <a:pPr lvl="0"/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EP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D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/WV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Паропроницаемый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 эпоксидный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матовый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наливной пол на водной основе.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Колеруется в основные цвета веера 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RAL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. </a:t>
                      </a:r>
                      <a:endParaRPr lang="ru-RU" sz="10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Для использования по влажным основаниям, свежему бетону, при отсутствии гидроизоляции бетонного основания. Применяется только в смеси с кварцевым  песком.</a:t>
                      </a:r>
                      <a:endParaRPr lang="ru-RU" sz="10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6" name="Рисунок 5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7" name="Рисунок 6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53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692228" y="1335155"/>
            <a:ext cx="2278596" cy="8621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39" b="1" spc="17" dirty="0">
                <a:solidFill>
                  <a:srgbClr val="DE2529"/>
                </a:solidFill>
              </a:rPr>
              <a:t>Наливные полы:</a:t>
            </a:r>
            <a:br>
              <a:rPr lang="ru-RU" sz="1539" b="1" spc="17" dirty="0">
                <a:solidFill>
                  <a:srgbClr val="555555"/>
                </a:solidFill>
              </a:rPr>
            </a:br>
            <a:r>
              <a:rPr lang="de-DE" sz="1539" b="1" spc="17" dirty="0">
                <a:solidFill>
                  <a:srgbClr val="A42035"/>
                </a:solidFill>
              </a:rPr>
              <a:t>		</a:t>
            </a:r>
            <a:r>
              <a:rPr lang="ru-RU" sz="1539" b="1" spc="17" dirty="0">
                <a:solidFill>
                  <a:srgbClr val="A42035"/>
                </a:solidFill>
              </a:rPr>
              <a:t> </a:t>
            </a:r>
            <a:r>
              <a:rPr lang="de-DE" sz="1539" b="1" spc="17" dirty="0">
                <a:solidFill>
                  <a:srgbClr val="A42035"/>
                </a:solidFill>
              </a:rPr>
              <a:t>	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  <a:p>
            <a:pPr marL="0" indent="0" eaLnBrk="1" fontAlgn="auto" hangingPunct="1">
              <a:lnSpc>
                <a:spcPts val="1710"/>
              </a:lnSpc>
              <a:spcAft>
                <a:spcPts val="0"/>
              </a:spcAft>
              <a:buNone/>
              <a:defRPr/>
            </a:pPr>
            <a:r>
              <a:rPr lang="de-DE" sz="1539" b="1" spc="17" dirty="0">
                <a:solidFill>
                  <a:srgbClr val="555555"/>
                </a:solidFill>
              </a:rPr>
              <a:t>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53812" y="1704657"/>
          <a:ext cx="7574793" cy="4260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9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540">
                <a:tc>
                  <a:txBody>
                    <a:bodyPr/>
                    <a:lstStyle/>
                    <a:p>
                      <a:r>
                        <a:rPr lang="ru-RU" sz="1000" dirty="0"/>
                        <a:t>Название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Характеристика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Применение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5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PUD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422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Полиуретановый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глянцевый</a:t>
                      </a:r>
                      <a:r>
                        <a:rPr lang="ru-RU" sz="10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наливной пол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, стойкий к температурным перепадам.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Колеруется во все цвета веера 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RAL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. 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Для создания полимерных полов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lang="en-US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промышленных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помещениях, в помещениях с холодильными установками, котельных, мастерских,  на балконах и террасах, в квартирах.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2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PUD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422/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Полиуретановый эластичный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глянцевый</a:t>
                      </a:r>
                      <a:r>
                        <a:rPr lang="ru-RU" sz="10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наливной пол,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трещиностойкий, стойкий к температурным перепадам.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Колеруется во все цвета веера 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RAL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. </a:t>
                      </a: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Для создания полимерных полов </a:t>
                      </a:r>
                      <a:r>
                        <a:rPr lang="ru-RU" sz="1000" i="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  </a:t>
                      </a:r>
                      <a:r>
                        <a:rPr lang="ru-RU" sz="1000" b="1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помещениях с вибрационными нагрузками</a:t>
                      </a:r>
                      <a:r>
                        <a:rPr lang="ru-RU" sz="10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на предприятиях транспорта, технологических помещениях,  в помещениях с холодильными установками, на балконах  и террасах, в квартирах.</a:t>
                      </a: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PUD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422/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Полиуретановый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высокоэластичный</a:t>
                      </a:r>
                      <a:r>
                        <a:rPr lang="ru-RU" sz="1000" b="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наливной пол,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трещиностойкий, особо стойкий к температурным перепадам и механическим нагрузкам. Колеруется во все цвета веера 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RAL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. 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Для создания полимерных полов  в помещениях с высокими вибрационными нагрузками: 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000" b="1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спортивных сооружениях</a:t>
                      </a:r>
                      <a:r>
                        <a:rPr lang="ru-RU" sz="10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на производствах,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на предприятиях транспорта, технологических помещениях, в помещениях с холодильными установками, на балконах  и террасах, в квартирах.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</a:rPr>
                        <a:t>PUD425/3K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Полиуретан-цементное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трехкомпонентное высокопрочное покрытие для промышленных полов.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Для создания  полимерцементных колерованных износостойких защитных и промышленных полиуретановых покрытий на бетонных </a:t>
                      </a:r>
                      <a:r>
                        <a:rPr lang="ru-RU" sz="1000" b="1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основаниях,</a:t>
                      </a:r>
                      <a:r>
                        <a:rPr lang="ru-RU" sz="10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подверженных различным (термическим, механическим и химическим) нагрузкам</a:t>
                      </a:r>
                      <a:r>
                        <a:rPr lang="ru-RU" sz="10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например, в пищевых производствах, мясоперерабатывающие предприятиях, молочные фермы, пивоварни, металлообрабатывающая промышленность и так далее.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6" name="Рисунок 5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7" name="Рисунок 6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83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53812" y="1479171"/>
            <a:ext cx="2278596" cy="4376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39" b="1" spc="17" dirty="0">
                <a:solidFill>
                  <a:srgbClr val="DE2529"/>
                </a:solidFill>
              </a:rPr>
              <a:t>Краски:</a:t>
            </a:r>
            <a:br>
              <a:rPr lang="ru-RU" sz="1539" b="1" spc="17" dirty="0">
                <a:solidFill>
                  <a:srgbClr val="555555"/>
                </a:solidFill>
              </a:rPr>
            </a:br>
            <a:r>
              <a:rPr lang="de-DE" sz="1539" b="1" spc="17" dirty="0">
                <a:solidFill>
                  <a:srgbClr val="A42035"/>
                </a:solidFill>
              </a:rPr>
              <a:t>		</a:t>
            </a:r>
            <a:r>
              <a:rPr lang="ru-RU" sz="1539" b="1" spc="17" dirty="0">
                <a:solidFill>
                  <a:srgbClr val="A42035"/>
                </a:solidFill>
              </a:rPr>
              <a:t> </a:t>
            </a:r>
            <a:r>
              <a:rPr lang="de-DE" sz="1539" b="1" spc="17" dirty="0">
                <a:solidFill>
                  <a:srgbClr val="A42035"/>
                </a:solidFill>
              </a:rPr>
              <a:t>	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  <a:p>
            <a:pPr marL="0" indent="0" eaLnBrk="1" fontAlgn="auto" hangingPunct="1">
              <a:lnSpc>
                <a:spcPts val="1710"/>
              </a:lnSpc>
              <a:spcAft>
                <a:spcPts val="0"/>
              </a:spcAft>
              <a:buNone/>
              <a:defRPr/>
            </a:pPr>
            <a:r>
              <a:rPr lang="de-DE" sz="1539" b="1" spc="17" dirty="0">
                <a:solidFill>
                  <a:srgbClr val="555555"/>
                </a:solidFill>
              </a:rPr>
              <a:t>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419510" y="5830764"/>
            <a:ext cx="2133600" cy="431019"/>
          </a:xfrm>
        </p:spPr>
        <p:txBody>
          <a:bodyPr/>
          <a:lstStyle/>
          <a:p>
            <a:pPr>
              <a:defRPr/>
            </a:pPr>
            <a:r>
              <a:rPr lang="de-DE" altLang="en-US" dirty="0"/>
              <a:t>33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0825" y="2689996"/>
            <a:ext cx="3571853" cy="2013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68" b="1" spc="17" dirty="0">
                <a:solidFill>
                  <a:srgbClr val="A42035"/>
                </a:solidFill>
              </a:rPr>
              <a:t>защитное покрытие из полимерных материалов на основе эпоксидных, полиуретановых, акриловых и других смол;</a:t>
            </a:r>
          </a:p>
          <a:p>
            <a:endParaRPr lang="ru-RU" sz="1539" b="1" spc="17" dirty="0">
              <a:solidFill>
                <a:srgbClr val="A42035"/>
              </a:solidFill>
            </a:endParaRPr>
          </a:p>
          <a:p>
            <a:endParaRPr lang="ru-RU" sz="1368" b="1" spc="17" dirty="0">
              <a:solidFill>
                <a:srgbClr val="595959"/>
              </a:solidFill>
            </a:endParaRPr>
          </a:p>
          <a:p>
            <a:r>
              <a:rPr lang="ru-RU" sz="1368" b="1" spc="17" dirty="0">
                <a:solidFill>
                  <a:srgbClr val="595959"/>
                </a:solidFill>
              </a:rPr>
              <a:t>наиболее эффективный и распространенный способ </a:t>
            </a:r>
          </a:p>
          <a:p>
            <a:r>
              <a:rPr lang="ru-RU" sz="1368" b="1" spc="17" dirty="0">
                <a:solidFill>
                  <a:srgbClr val="595959"/>
                </a:solidFill>
              </a:rPr>
              <a:t>охранения и защиты бетона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53812" y="1889408"/>
          <a:ext cx="7759544" cy="4232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8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540">
                <a:tc>
                  <a:txBody>
                    <a:bodyPr/>
                    <a:lstStyle/>
                    <a:p>
                      <a:r>
                        <a:rPr lang="ru-RU" sz="1000" dirty="0"/>
                        <a:t>Название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Характеристика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Применение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844">
                <a:tc>
                  <a:txBody>
                    <a:bodyPr/>
                    <a:lstStyle/>
                    <a:p>
                      <a:r>
                        <a:rPr lang="en-US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EPD124</a:t>
                      </a:r>
                      <a:endParaRPr lang="ru-RU" sz="1000" b="1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Myriad Pro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Химстойкая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глянцевая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эпоксидная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 краска.</a:t>
                      </a:r>
                      <a:r>
                        <a:rPr lang="en-US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Колеруется во все цвета веера 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RAL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.</a:t>
                      </a:r>
                      <a:endParaRPr lang="ru-RU" sz="1000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Myriad Pro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</a:rPr>
                        <a:t>Для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</a:rPr>
                        <a:t>полов и вертикальных поверхностей на химических, фармацевтических, пищевых предприятиях. Также для нанесения разметки на промышленные полы и окраски загрунтованного металла.</a:t>
                      </a:r>
                      <a:endParaRPr lang="ru-RU" sz="1000" dirty="0">
                        <a:solidFill>
                          <a:schemeClr val="bg1">
                            <a:lumMod val="10000"/>
                          </a:schemeClr>
                        </a:solidFill>
                        <a:latin typeface="Myriad Pro" pitchFamily="34" charset="0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6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EPD12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Быстросохнущая  экономичная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полуглянцевая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эпоксидная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 краска с высокой химстойкостью и износостойкостью.</a:t>
                      </a:r>
                      <a:r>
                        <a:rPr lang="en-US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Колеруется во все цвета веера 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RAL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. </a:t>
                      </a:r>
                      <a:endParaRPr lang="ru-RU" sz="1000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Myriad Pro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</a:rPr>
                        <a:t>Для защиты стен,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</a:rPr>
                        <a:t>пола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</a:rPr>
                        <a:t> и загрунтованного </a:t>
                      </a:r>
                      <a:r>
                        <a:rPr lang="ru-RU" sz="10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</a:rPr>
                        <a:t>металла в промышленных помещениях, паркингах, на складах, на лестницах, в коридорах и тамбурах. </a:t>
                      </a: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42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EPD12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r>
                        <a:rPr lang="en-US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/WV</a:t>
                      </a:r>
                      <a:endParaRPr lang="ru-RU" sz="1000" b="1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Myriad Pro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Паропроницаемая тонкослойная колерованная 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эпоксидная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 краска на водной основе. Может использоваться для вертикальных поверхностей.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</a:rPr>
                        <a:t>Для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</a:rPr>
                        <a:t> защиты стен  и пола, </a:t>
                      </a:r>
                      <a:r>
                        <a:rPr lang="ru-RU" sz="10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</a:rPr>
                        <a:t>в том числе по свежему бетону, а также в качестве покрывного материала на влажные бетонные поверхности и бетонные полы с капиллярным подсосом влаги.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30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PUD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423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Износостойкая 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полиуретановая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глянцевая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 краска, трещиностойкая, устойчивая к ударам и перепадам температур.</a:t>
                      </a:r>
                      <a:r>
                        <a:rPr lang="en-US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Колеруется во все цвета веера 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RAL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. </a:t>
                      </a:r>
                      <a:endParaRPr lang="ru-RU" sz="1000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Myriad Pro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Для полов в производственных помещениях, складах с малыми и средними нагрузками,  в индивидуальном строительстве. </a:t>
                      </a: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7" name="Рисунок 6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8" name="Рисунок 7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17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99992" y="3322727"/>
            <a:ext cx="3782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Наша команда работает в сфере ЛКМ уже 20 лет.  В 2019 году в сотрудничестве со Ставровским индустриальным парком (членом Ассоциации индустриальных парков) мы создали и запустили на территории 2500 м.кв. новый современный лакокрасочный завод общей производительностью 10 000 тонн продукции в год.</a:t>
            </a:r>
          </a:p>
        </p:txBody>
      </p:sp>
      <p:pic>
        <p:nvPicPr>
          <p:cNvPr id="13" name="Рисунок 12" descr="СТАПОЛ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4864"/>
            <a:ext cx="3275856" cy="3312368"/>
          </a:xfrm>
          <a:prstGeom prst="rect">
            <a:avLst/>
          </a:prstGeom>
        </p:spPr>
      </p:pic>
      <p:sp>
        <p:nvSpPr>
          <p:cNvPr id="14" name="Равнобедренный треугольник 13"/>
          <p:cNvSpPr/>
          <p:nvPr/>
        </p:nvSpPr>
        <p:spPr>
          <a:xfrm rot="5400000">
            <a:off x="3008194" y="4447758"/>
            <a:ext cx="936104" cy="504056"/>
          </a:xfrm>
          <a:prstGeom prst="triangle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6867" name="Picture 3" descr="http://inv-reg.ru/upload/images/industrialnyij-park-stavrovskij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572000" y="1556792"/>
            <a:ext cx="3240687" cy="158417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1520" y="2924944"/>
            <a:ext cx="2239011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2019.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Старт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ru-RU" sz="2800" b="1" dirty="0">
                <a:solidFill>
                  <a:schemeClr val="bg1"/>
                </a:solidFill>
              </a:rPr>
              <a:t>Нового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792332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53812" y="1530330"/>
            <a:ext cx="2278596" cy="38650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39" b="1" spc="17" dirty="0">
                <a:solidFill>
                  <a:srgbClr val="DE2529"/>
                </a:solidFill>
              </a:rPr>
              <a:t>Лаки:</a:t>
            </a:r>
            <a:br>
              <a:rPr lang="ru-RU" sz="1539" b="1" spc="17" dirty="0">
                <a:solidFill>
                  <a:srgbClr val="555555"/>
                </a:solidFill>
              </a:rPr>
            </a:br>
            <a:r>
              <a:rPr lang="de-DE" sz="1539" b="1" spc="17" dirty="0">
                <a:solidFill>
                  <a:srgbClr val="A42035"/>
                </a:solidFill>
              </a:rPr>
              <a:t>		</a:t>
            </a:r>
            <a:r>
              <a:rPr lang="ru-RU" sz="1539" b="1" spc="17" dirty="0">
                <a:solidFill>
                  <a:srgbClr val="A42035"/>
                </a:solidFill>
              </a:rPr>
              <a:t> </a:t>
            </a:r>
            <a:r>
              <a:rPr lang="de-DE" sz="1539" b="1" spc="17" dirty="0">
                <a:solidFill>
                  <a:srgbClr val="A42035"/>
                </a:solidFill>
              </a:rPr>
              <a:t>	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  <a:p>
            <a:pPr marL="0" indent="0" eaLnBrk="1" fontAlgn="auto" hangingPunct="1">
              <a:lnSpc>
                <a:spcPts val="1710"/>
              </a:lnSpc>
              <a:spcAft>
                <a:spcPts val="0"/>
              </a:spcAft>
              <a:buNone/>
              <a:defRPr/>
            </a:pPr>
            <a:r>
              <a:rPr lang="de-DE" sz="1539" b="1" spc="17" dirty="0">
                <a:solidFill>
                  <a:srgbClr val="555555"/>
                </a:solidFill>
              </a:rPr>
              <a:t>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419510" y="5830764"/>
            <a:ext cx="2133600" cy="431019"/>
          </a:xfrm>
        </p:spPr>
        <p:txBody>
          <a:bodyPr/>
          <a:lstStyle/>
          <a:p>
            <a:pPr>
              <a:defRPr/>
            </a:pPr>
            <a:r>
              <a:rPr lang="de-DE" altLang="en-US" dirty="0"/>
              <a:t>33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0825" y="2689996"/>
            <a:ext cx="3571853" cy="2013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68" b="1" spc="17" dirty="0">
                <a:solidFill>
                  <a:srgbClr val="A42035"/>
                </a:solidFill>
              </a:rPr>
              <a:t>защитное покрытие из полимерных материалов на основе эпоксидных, полиуретановых, акриловых и других смол;</a:t>
            </a:r>
          </a:p>
          <a:p>
            <a:endParaRPr lang="ru-RU" sz="1539" b="1" spc="17" dirty="0">
              <a:solidFill>
                <a:srgbClr val="A42035"/>
              </a:solidFill>
            </a:endParaRPr>
          </a:p>
          <a:p>
            <a:endParaRPr lang="ru-RU" sz="1368" b="1" spc="17" dirty="0">
              <a:solidFill>
                <a:srgbClr val="595959"/>
              </a:solidFill>
            </a:endParaRPr>
          </a:p>
          <a:p>
            <a:r>
              <a:rPr lang="ru-RU" sz="1368" b="1" spc="17" dirty="0">
                <a:solidFill>
                  <a:srgbClr val="595959"/>
                </a:solidFill>
              </a:rPr>
              <a:t>наиболее эффективный и распространенный способ </a:t>
            </a:r>
          </a:p>
          <a:p>
            <a:r>
              <a:rPr lang="ru-RU" sz="1368" b="1" spc="17" dirty="0">
                <a:solidFill>
                  <a:srgbClr val="595959"/>
                </a:solidFill>
              </a:rPr>
              <a:t>охранения и защиты бетона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269526"/>
              </p:ext>
            </p:extLst>
          </p:nvPr>
        </p:nvGraphicFramePr>
        <p:xfrm>
          <a:off x="753812" y="1950993"/>
          <a:ext cx="7574793" cy="4136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3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535">
                <a:tc>
                  <a:txBody>
                    <a:bodyPr/>
                    <a:lstStyle/>
                    <a:p>
                      <a:r>
                        <a:rPr lang="ru-RU" sz="1000" dirty="0"/>
                        <a:t>Название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Характеристика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Применение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EPD12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7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Прозрачный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глянцевый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эпоксидный толстослойный 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лак с отличной стойкостью к пожелтению и высокими декоративными свойствами.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Для устройства </a:t>
                      </a:r>
                      <a:r>
                        <a:rPr lang="en-US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3D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-полов, декоративных полов различного рода и лакирования полов с цветным кварцевым песком.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4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EPD12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Химстойкое прозрачное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глянцевое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эпоксидное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покрытие.</a:t>
                      </a: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Для устройства защитных покрытий с повышенной химической стойкостью на металлических, эпоксидно-кварцевых, полимерцементных, бетонных и прочих основаниях или как финишный слой на другие покрытия  с постоянным воздействием воды и других химических реагентов.</a:t>
                      </a: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8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EPD12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Прозрачное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глянцевое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эпоксидное 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тиксотропное порозаполняющее покрытие.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Для запечатки пор в бетонном основании, в качестве финишного порозаполнителя в высоконаполненных системах.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PUD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424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/1k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Однокомпонентный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прозрачный полиуретановый 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лак на водной основе.</a:t>
                      </a:r>
                      <a:endParaRPr lang="ru-RU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Для устройства финишного износостойкого слоя разной степени глянца по полимерным покрытиям.</a:t>
                      </a:r>
                      <a:endParaRPr lang="ru-RU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203" marR="78203" marT="39101" marB="39101">
                    <a:solidFill>
                      <a:srgbClr val="9E9D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27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PUD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424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/2k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Двухкомпонентный УФ-стойкий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прозрачный полиуретановый 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лак.</a:t>
                      </a:r>
                      <a:endParaRPr lang="ru-RU" sz="15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Для финишной защитной окраски полимерных покрытий пола, в том числе покрытий, декорированных цветными чипсами, в том числе для наружных работ.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7" name="Рисунок 6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8" name="Рисунок 7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71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53812" y="1458322"/>
            <a:ext cx="2709682" cy="49266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39" b="1" spc="17" dirty="0">
                <a:solidFill>
                  <a:srgbClr val="DE2529"/>
                </a:solidFill>
              </a:rPr>
              <a:t>Антистатическая система:</a:t>
            </a:r>
            <a:br>
              <a:rPr lang="ru-RU" sz="1539" b="1" spc="17" dirty="0">
                <a:solidFill>
                  <a:srgbClr val="DE2529"/>
                </a:solidFill>
              </a:rPr>
            </a:br>
            <a:r>
              <a:rPr lang="de-DE" sz="1539" b="1" spc="17" dirty="0">
                <a:solidFill>
                  <a:srgbClr val="A42035"/>
                </a:solidFill>
              </a:rPr>
              <a:t>		</a:t>
            </a:r>
            <a:r>
              <a:rPr lang="ru-RU" sz="1539" b="1" spc="17" dirty="0">
                <a:solidFill>
                  <a:srgbClr val="A42035"/>
                </a:solidFill>
              </a:rPr>
              <a:t> </a:t>
            </a:r>
            <a:r>
              <a:rPr lang="de-DE" sz="1539" b="1" spc="17" dirty="0">
                <a:solidFill>
                  <a:srgbClr val="A42035"/>
                </a:solidFill>
              </a:rPr>
              <a:t>	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  <a:p>
            <a:pPr marL="0" indent="0" eaLnBrk="1" fontAlgn="auto" hangingPunct="1">
              <a:lnSpc>
                <a:spcPts val="1710"/>
              </a:lnSpc>
              <a:spcAft>
                <a:spcPts val="0"/>
              </a:spcAft>
              <a:buNone/>
              <a:defRPr/>
            </a:pPr>
            <a:r>
              <a:rPr lang="de-DE" sz="1539" b="1" spc="17" dirty="0">
                <a:solidFill>
                  <a:srgbClr val="555555"/>
                </a:solidFill>
              </a:rPr>
              <a:t>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419510" y="5830764"/>
            <a:ext cx="2133600" cy="431019"/>
          </a:xfrm>
        </p:spPr>
        <p:txBody>
          <a:bodyPr/>
          <a:lstStyle/>
          <a:p>
            <a:pPr>
              <a:defRPr/>
            </a:pPr>
            <a:r>
              <a:rPr lang="de-DE" altLang="en-US" dirty="0"/>
              <a:t>33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53812" y="1950992"/>
          <a:ext cx="7574793" cy="3809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3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540">
                <a:tc>
                  <a:txBody>
                    <a:bodyPr/>
                    <a:lstStyle/>
                    <a:p>
                      <a:r>
                        <a:rPr lang="ru-RU" sz="1000" dirty="0"/>
                        <a:t>Название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Характеристика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Применение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844"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EPG116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/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AS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Антистатический 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эпоксидный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грунт, наносится на медный контур.</a:t>
                      </a:r>
                      <a:endParaRPr lang="ru-RU" sz="10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Для создания системы полимерных покрытий по бетону в помещениях с требованиями по отсутствию статического заряда на поверхности.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982">
                <a:tc>
                  <a:txBody>
                    <a:bodyPr/>
                    <a:lstStyle/>
                    <a:p>
                      <a:r>
                        <a:rPr lang="en-US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EPD122/AS</a:t>
                      </a:r>
                      <a:endParaRPr lang="ru-RU" sz="1000" b="1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Эпоксидное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токопроводящее полуглянцевое покрытие.</a:t>
                      </a: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Для создания системы полимерных покрытий по бетону в помещениях с требованиями по отсутствию статического заряда на поверхности.</a:t>
                      </a: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EPD125/AS</a:t>
                      </a:r>
                      <a:endParaRPr lang="ru-RU" sz="1000" b="1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Эпоксидно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е  химстойкое глянцевое покрытие.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Для исполнения колерованных износостойких и химстойких покрытий по бетону и металлу в помещениях с требованиями по отсутствию статического заряда на поверхности.</a:t>
                      </a:r>
                    </a:p>
                    <a:p>
                      <a:endParaRPr lang="ru-RU" sz="1000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EPD126/AS</a:t>
                      </a:r>
                      <a:endParaRPr lang="ru-RU" sz="1000" b="1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endParaRPr lang="ru-RU" sz="1000" b="1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Эпоксидная</a:t>
                      </a: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водоразбавляемая краска.	</a:t>
                      </a:r>
                    </a:p>
                    <a:p>
                      <a:endParaRPr lang="ru-RU" sz="1000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Для создания полимерных </a:t>
                      </a:r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паропроницаемых колерованных эпоксидных покрытий, в том числе по свежему бетону, а также в качестве покрывного материала на влажные бетонные поверхности и бетонные полы с капиллярным подсосом влаги </a:t>
                      </a: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в помещениях с требованиями по отсутствию статического заряда на поверхности.</a:t>
                      </a: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6" name="Рисунок 5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7" name="Рисунок 6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59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53812" y="1458322"/>
            <a:ext cx="2709682" cy="49266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39" b="1" spc="17" dirty="0">
                <a:solidFill>
                  <a:srgbClr val="DE2529"/>
                </a:solidFill>
              </a:rPr>
              <a:t>Химстойкая система:</a:t>
            </a:r>
            <a:br>
              <a:rPr lang="ru-RU" sz="1539" b="1" spc="17" dirty="0">
                <a:solidFill>
                  <a:srgbClr val="555555"/>
                </a:solidFill>
              </a:rPr>
            </a:br>
            <a:r>
              <a:rPr lang="de-DE" sz="1539" b="1" spc="17" dirty="0">
                <a:solidFill>
                  <a:srgbClr val="A42035"/>
                </a:solidFill>
              </a:rPr>
              <a:t>		</a:t>
            </a:r>
            <a:r>
              <a:rPr lang="ru-RU" sz="1539" b="1" spc="17" dirty="0">
                <a:solidFill>
                  <a:srgbClr val="A42035"/>
                </a:solidFill>
              </a:rPr>
              <a:t> </a:t>
            </a:r>
            <a:r>
              <a:rPr lang="de-DE" sz="1539" b="1" spc="17" dirty="0">
                <a:solidFill>
                  <a:srgbClr val="A42035"/>
                </a:solidFill>
              </a:rPr>
              <a:t>	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  <a:p>
            <a:pPr marL="0" indent="0" eaLnBrk="1" fontAlgn="auto" hangingPunct="1">
              <a:lnSpc>
                <a:spcPts val="1710"/>
              </a:lnSpc>
              <a:spcAft>
                <a:spcPts val="0"/>
              </a:spcAft>
              <a:buNone/>
              <a:defRPr/>
            </a:pPr>
            <a:r>
              <a:rPr lang="de-DE" sz="1539" b="1" spc="17" dirty="0">
                <a:solidFill>
                  <a:srgbClr val="555555"/>
                </a:solidFill>
              </a:rPr>
              <a:t>		</a:t>
            </a:r>
            <a:br>
              <a:rPr lang="de-DE" sz="1539" b="1" spc="17" dirty="0">
                <a:solidFill>
                  <a:srgbClr val="A4203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419510" y="5830764"/>
            <a:ext cx="2133600" cy="431019"/>
          </a:xfrm>
        </p:spPr>
        <p:txBody>
          <a:bodyPr/>
          <a:lstStyle/>
          <a:p>
            <a:pPr>
              <a:defRPr/>
            </a:pPr>
            <a:r>
              <a:rPr lang="de-DE" altLang="en-US" dirty="0"/>
              <a:t>33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53812" y="1950992"/>
          <a:ext cx="7574793" cy="1936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3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540">
                <a:tc>
                  <a:txBody>
                    <a:bodyPr/>
                    <a:lstStyle/>
                    <a:p>
                      <a:r>
                        <a:rPr lang="ru-RU" sz="1000" dirty="0"/>
                        <a:t>Название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Характеристика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Применение</a:t>
                      </a:r>
                    </a:p>
                  </a:txBody>
                  <a:tcPr marL="78203" marR="78203" marT="39101" marB="39101">
                    <a:solidFill>
                      <a:srgbClr val="DE2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823">
                <a:tc>
                  <a:txBody>
                    <a:bodyPr/>
                    <a:lstStyle/>
                    <a:p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EP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D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24</a:t>
                      </a:r>
                      <a:endParaRPr lang="ru-RU" sz="1000" b="1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Химстойкая 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глянцевая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 тиксотропная эпоксидная краска.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Колеруется во все цвета веера </a:t>
                      </a:r>
                      <a:r>
                        <a:rPr lang="en-US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RAL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Для защиты вертикальных и горизонтальных загрунтованных металлических, а также бетонных и прочих минеральных поверхностей от агрессивных химических воздействий.</a:t>
                      </a:r>
                    </a:p>
                  </a:txBody>
                  <a:tcPr marL="78203" marR="78203" marT="39101" marB="391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982">
                <a:tc>
                  <a:txBody>
                    <a:bodyPr/>
                    <a:lstStyle/>
                    <a:p>
                      <a:r>
                        <a:rPr lang="de-DE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EPD128</a:t>
                      </a:r>
                      <a:endParaRPr lang="ru-RU" sz="1000" b="1" kern="12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Myriad Pro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Химстойкий  </a:t>
                      </a:r>
                      <a:r>
                        <a:rPr lang="ru-RU" sz="10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бесцветный эпоксидный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1000" b="1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толстослойный</a:t>
                      </a:r>
                      <a:r>
                        <a:rPr lang="ru-RU" sz="10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cs typeface="Arial" pitchFamily="34" charset="0"/>
                        </a:rPr>
                        <a:t> лак для поверхностей с постоянным воздействием агрессивных веществ.</a:t>
                      </a: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Myriad Pro" pitchFamily="34" charset="0"/>
                          <a:ea typeface="+mn-ea"/>
                          <a:cs typeface="Arial" pitchFamily="34" charset="0"/>
                        </a:rPr>
                        <a:t>Для защиты бетонных и металлических оснований от агрессивных химических воздействий.</a:t>
                      </a:r>
                      <a:endParaRPr lang="ru-RU" sz="1000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78203" marR="78203" marT="39101" marB="39101">
                    <a:solidFill>
                      <a:srgbClr val="B9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6" name="Рисунок 5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7" name="Рисунок 6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13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D:\РАБОТА\РАСТР\Пром Антикор\антикор\4.11.jpg"/>
          <p:cNvPicPr/>
          <p:nvPr/>
        </p:nvPicPr>
        <p:blipFill rotWithShape="1">
          <a:blip r:embed="rId3" cstate="print"/>
          <a:srcRect l="83" r="22480" b="29554"/>
          <a:stretch/>
        </p:blipFill>
        <p:spPr bwMode="auto">
          <a:xfrm>
            <a:off x="0" y="1196752"/>
            <a:ext cx="9144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2393B2-4908-4FA3-851E-1B8BFA560D11}" type="slidenum">
              <a:rPr lang="de-DE" altLang="en-US" smtClean="0"/>
              <a:pPr>
                <a:defRPr/>
              </a:pPr>
              <a:t>33</a:t>
            </a:fld>
            <a:endParaRPr lang="de-DE" altLang="en-US" dirty="0"/>
          </a:p>
        </p:txBody>
      </p:sp>
      <p:pic>
        <p:nvPicPr>
          <p:cNvPr id="9" name="Рисунок 8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0" name="Рисунок 9" descr="СТАПО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1" name="Рисунок 10" descr="СТАПОЛ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2780928"/>
            <a:ext cx="2628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СТАПОЛ разработал материалы для создания систем полимерных покрытий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9 основных видов</a:t>
            </a:r>
          </a:p>
          <a:p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2873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6660232" y="5304895"/>
            <a:ext cx="1873637" cy="255166"/>
            <a:chOff x="5320067" y="3192880"/>
            <a:chExt cx="2190789" cy="229543"/>
          </a:xfrm>
        </p:grpSpPr>
        <p:sp>
          <p:nvSpPr>
            <p:cNvPr id="16" name="Rechteck 15"/>
            <p:cNvSpPr/>
            <p:nvPr/>
          </p:nvSpPr>
          <p:spPr>
            <a:xfrm>
              <a:off x="5320067" y="3241380"/>
              <a:ext cx="2160000" cy="180000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5320784" y="3242423"/>
              <a:ext cx="2160000" cy="180000"/>
            </a:xfrm>
            <a:prstGeom prst="rect">
              <a:avLst/>
            </a:prstGeom>
            <a:solidFill>
              <a:srgbClr val="DE252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798668" y="3192880"/>
              <a:ext cx="1712188" cy="225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Обеспыливание</a:t>
              </a:r>
              <a:endParaRPr lang="de-DE" sz="102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779912" y="2636912"/>
            <a:ext cx="2736304" cy="264809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spc="17" dirty="0"/>
              <a:t>Применяется для укрепления бетонного основания в складских, производственных и хозяйственных</a:t>
            </a:r>
            <a:r>
              <a:rPr lang="en-US" sz="1400" spc="17" dirty="0"/>
              <a:t> </a:t>
            </a:r>
            <a:r>
              <a:rPr lang="ru-RU" sz="1400" spc="17" dirty="0"/>
              <a:t>помещениях. Позволяет обеспылить поверхностный слой бетона, рекомендуется для слабых и средних нагрузок.</a:t>
            </a:r>
            <a:endParaRPr lang="en-US" sz="1400" spc="17" dirty="0"/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Грунты: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EPG111,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EPG113, EPG114, EPG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15/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WV</a:t>
            </a:r>
            <a:endParaRPr lang="de-DE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r="20049"/>
          <a:stretch/>
        </p:blipFill>
        <p:spPr bwMode="auto">
          <a:xfrm>
            <a:off x="6660232" y="2348880"/>
            <a:ext cx="1847510" cy="30176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Рисунок 10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2" name="Рисунок 11" descr="СТАПО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3" name="Рисунок 12" descr="СТАПОЛ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128774"/>
            <a:ext cx="9001156" cy="54058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95536" y="2780928"/>
            <a:ext cx="262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Обеспыливающая пропитка 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62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6525211" y="5064092"/>
            <a:ext cx="1935221" cy="237116"/>
            <a:chOff x="5248059" y="3192880"/>
            <a:chExt cx="2262797" cy="277252"/>
          </a:xfrm>
        </p:grpSpPr>
        <p:sp>
          <p:nvSpPr>
            <p:cNvPr id="16" name="Rechteck 15"/>
            <p:cNvSpPr/>
            <p:nvPr/>
          </p:nvSpPr>
          <p:spPr>
            <a:xfrm>
              <a:off x="5320067" y="3241380"/>
              <a:ext cx="2160000" cy="180000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5320784" y="3242423"/>
              <a:ext cx="2160000" cy="180000"/>
            </a:xfrm>
            <a:prstGeom prst="rect">
              <a:avLst/>
            </a:prstGeom>
            <a:solidFill>
              <a:srgbClr val="DE252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248059" y="3192880"/>
              <a:ext cx="2262797" cy="277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41" dirty="0">
                  <a:solidFill>
                    <a:schemeClr val="bg1"/>
                  </a:solidFill>
                  <a:latin typeface="+mj-lt"/>
                </a:rPr>
                <a:t>Тонкослойное покрытие с песком</a:t>
              </a:r>
              <a:endParaRPr lang="de-DE" sz="94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563888" y="2348880"/>
            <a:ext cx="3168352" cy="424927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spc="17" dirty="0"/>
              <a:t>Применяется для создания</a:t>
            </a:r>
            <a:r>
              <a:rPr lang="en-US" sz="1400" spc="17" dirty="0"/>
              <a:t> </a:t>
            </a:r>
            <a:r>
              <a:rPr lang="ru-RU" sz="1400" spc="17" dirty="0"/>
              <a:t>тонкослойных покрытий на</a:t>
            </a:r>
            <a:r>
              <a:rPr lang="en-US" sz="1400" spc="17" dirty="0"/>
              <a:t> </a:t>
            </a:r>
            <a:r>
              <a:rPr lang="ru-RU" sz="1400" spc="17" dirty="0"/>
              <a:t>минеральных основаниях, таких как полы и стены в складских и производственных помещениях, в паркингах, станциях ТО, коридорах, лестницах. </a:t>
            </a:r>
            <a:endParaRPr lang="en-US" sz="1400" spc="17" dirty="0"/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spc="17" dirty="0"/>
              <a:t>Использование кварцевого песка увеличивает срок службы покрытия, обеспечивает противоскользящий эффект.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Грунты: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EPG111,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EPG112,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EPG113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                                               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EPG114, EPG115/WV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Покрытия: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EPD124, EPD125, 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EPD126/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WV,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PUD423</a:t>
            </a:r>
          </a:p>
          <a:p>
            <a:pPr marL="0" indent="0" eaLnBrk="1" hangingPunct="1">
              <a:lnSpc>
                <a:spcPts val="1710"/>
              </a:lnSpc>
              <a:buNone/>
            </a:pPr>
            <a:endParaRPr lang="ru-RU" sz="1539" b="1" spc="17" dirty="0">
              <a:solidFill>
                <a:srgbClr val="A42035"/>
              </a:solidFill>
            </a:endParaRPr>
          </a:p>
          <a:p>
            <a:pPr marL="2761419" indent="-2761419" eaLnBrk="1" hangingPunct="1">
              <a:lnSpc>
                <a:spcPts val="1710"/>
              </a:lnSpc>
              <a:buNone/>
            </a:pPr>
            <a:br>
              <a:rPr lang="ru-RU" sz="1539" b="1" spc="17" dirty="0">
                <a:solidFill>
                  <a:srgbClr val="55555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r="14158"/>
          <a:stretch/>
        </p:blipFill>
        <p:spPr bwMode="auto">
          <a:xfrm>
            <a:off x="6586795" y="2393394"/>
            <a:ext cx="1850591" cy="270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Рисунок 9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3" name="Рисунок 12" descr="СТАПО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9" name="Рисунок 18" descr="СТАПОЛ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2636912"/>
            <a:ext cx="2628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Тонкослойное окрасочное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покрытие, в том числе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с посыпкой кварцевым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песком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433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6600005" y="5038676"/>
            <a:ext cx="1935221" cy="250197"/>
            <a:chOff x="5248059" y="3192880"/>
            <a:chExt cx="2262797" cy="292548"/>
          </a:xfrm>
        </p:grpSpPr>
        <p:sp>
          <p:nvSpPr>
            <p:cNvPr id="16" name="Rechteck 15"/>
            <p:cNvSpPr/>
            <p:nvPr/>
          </p:nvSpPr>
          <p:spPr>
            <a:xfrm>
              <a:off x="5320067" y="3241380"/>
              <a:ext cx="2160000" cy="180000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5320784" y="3242423"/>
              <a:ext cx="2160000" cy="180000"/>
            </a:xfrm>
            <a:prstGeom prst="rect">
              <a:avLst/>
            </a:prstGeom>
            <a:solidFill>
              <a:srgbClr val="DE252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248059" y="3192880"/>
              <a:ext cx="2262797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Толстослойное покрытие</a:t>
              </a:r>
              <a:endParaRPr lang="de-DE" sz="102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563888" y="2420888"/>
            <a:ext cx="3109495" cy="369502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Применяется для создания толстослойных наливных покрытий в помещениях со средними и высокими нагрузками, а также для устройства декоративных полов в общественных, офисных и жилых зданиях.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Грунты: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EPG111, EPG112, 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EPG113, EPG114, EPG115/WV</a:t>
            </a:r>
            <a:endParaRPr lang="ru-RU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Покрытия: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EPD121, EPD122, 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EPD123/WV, PUD422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PUD422/E,                            PUD422/S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Защитные лаки: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PUD424/1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PUD424/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br>
              <a:rPr lang="ru-RU" sz="1539" b="1" spc="17" dirty="0">
                <a:solidFill>
                  <a:srgbClr val="55555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311" r="19655" b="-311"/>
          <a:stretch/>
        </p:blipFill>
        <p:spPr bwMode="auto">
          <a:xfrm>
            <a:off x="6660232" y="2636912"/>
            <a:ext cx="1857311" cy="24633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Рисунок 11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3" name="Рисунок 12" descr="СТАПО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9" name="Рисунок 18" descr="СТАПОЛ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2780928"/>
            <a:ext cx="2628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Наливное толстослойное                                                                              покрытие «наливной пол»,                                                                                  матовое или глянцевое</a:t>
            </a:r>
          </a:p>
          <a:p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926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6481094" y="5123019"/>
            <a:ext cx="1935221" cy="250197"/>
            <a:chOff x="5248059" y="3192880"/>
            <a:chExt cx="2262797" cy="292548"/>
          </a:xfrm>
        </p:grpSpPr>
        <p:sp>
          <p:nvSpPr>
            <p:cNvPr id="16" name="Rechteck 15"/>
            <p:cNvSpPr/>
            <p:nvPr/>
          </p:nvSpPr>
          <p:spPr>
            <a:xfrm>
              <a:off x="5320067" y="3241380"/>
              <a:ext cx="2160000" cy="180000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5320784" y="3242423"/>
              <a:ext cx="2160000" cy="180000"/>
            </a:xfrm>
            <a:prstGeom prst="rect">
              <a:avLst/>
            </a:prstGeom>
            <a:solidFill>
              <a:srgbClr val="A4203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>
                <a:solidFill>
                  <a:srgbClr val="DE2529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248059" y="3192880"/>
              <a:ext cx="2262797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Толстослойное покрытие</a:t>
              </a:r>
              <a:endParaRPr lang="de-DE" sz="1026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563888" y="2348880"/>
            <a:ext cx="2952328" cy="34486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spc="17" dirty="0"/>
              <a:t>Применяется в помещениях с высокими механическими нагрузками и при постоянном воздействии воды и химических реагентов. Рекомендуется применять в цехах и на складах в пищевой промышленности, в супермаркетах, гаражах и автосервисах, паркингах, на лестницах и лоджиях</a:t>
            </a:r>
            <a:r>
              <a:rPr lang="en-US" sz="1400" spc="17" dirty="0"/>
              <a:t>.</a:t>
            </a:r>
            <a:endParaRPr lang="ru-RU" sz="1400" spc="17" dirty="0"/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Грунты: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EPG111, EPG112, EPG113, 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EPG114,  EPG115/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WV</a:t>
            </a:r>
            <a:endParaRPr lang="de-DE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Покрытия: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EPD122, 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EPD123/WV, PUD422</a:t>
            </a:r>
          </a:p>
          <a:p>
            <a:pPr marL="2761419" indent="-2761419" eaLnBrk="1" hangingPunct="1">
              <a:lnSpc>
                <a:spcPts val="1710"/>
              </a:lnSpc>
              <a:buNone/>
            </a:pPr>
            <a:endParaRPr lang="de-DE" sz="1539" b="1" spc="17" dirty="0">
              <a:solidFill>
                <a:srgbClr val="A42035"/>
              </a:solidFill>
            </a:endParaRPr>
          </a:p>
        </p:txBody>
      </p:sp>
      <p:pic>
        <p:nvPicPr>
          <p:cNvPr id="12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32145" b="-261"/>
          <a:stretch/>
        </p:blipFill>
        <p:spPr bwMode="auto">
          <a:xfrm>
            <a:off x="6542678" y="2413337"/>
            <a:ext cx="1857311" cy="277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3" name="Рисунок 12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9" name="Рисунок 18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2636912"/>
            <a:ext cx="3024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Высоконаполненное эпоксидное покрытие с кварцевым песком: шероховатое или гладкое, песок вносится                                                                                                  насыпным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методом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7449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604261" y="5953931"/>
            <a:ext cx="2133600" cy="431019"/>
          </a:xfrm>
        </p:spPr>
        <p:txBody>
          <a:bodyPr/>
          <a:lstStyle/>
          <a:p>
            <a:pPr>
              <a:defRPr/>
            </a:pPr>
            <a:fld id="{E62393B2-4908-4FA3-851E-1B8BFA560D11}" type="slidenum">
              <a:rPr lang="de-DE" altLang="en-US" smtClean="0"/>
              <a:pPr>
                <a:defRPr/>
              </a:pPr>
              <a:t>38</a:t>
            </a:fld>
            <a:endParaRPr lang="de-DE" alt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563887" y="2564904"/>
            <a:ext cx="2952329" cy="31407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spc="17" dirty="0"/>
              <a:t>Применяется в помещениях с высокими нагрузками в сочетании с декоративными требованиями к полу - в офисах и торговых залах, в промышленных и складских помещениях, гаражах, на лестницах и лоджиях</a:t>
            </a:r>
            <a:r>
              <a:rPr lang="en-US" sz="1400" spc="17" dirty="0"/>
              <a:t>.</a:t>
            </a:r>
            <a:endParaRPr lang="ru-RU" sz="1400" spc="17" dirty="0"/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Грунты: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EPG111, EPG113, 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EPG114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Связующее для кварцевого                                                                песка: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EPG111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Лаки: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EPD127, EPD129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PUD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424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/1K, PUD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424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/2K</a:t>
            </a:r>
            <a:endParaRPr lang="de-DE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endParaRPr lang="ru-RU" sz="1539" b="1" spc="17" dirty="0">
              <a:solidFill>
                <a:srgbClr val="A42035"/>
              </a:solidFill>
            </a:endParaRPr>
          </a:p>
          <a:p>
            <a:pPr marL="2761419" indent="-2761419" eaLnBrk="1" hangingPunct="1">
              <a:lnSpc>
                <a:spcPts val="1710"/>
              </a:lnSpc>
              <a:buNone/>
            </a:pPr>
            <a:br>
              <a:rPr lang="ru-RU" sz="1539" b="1" spc="17" dirty="0">
                <a:solidFill>
                  <a:srgbClr val="55555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588224" y="2420888"/>
            <a:ext cx="1935221" cy="2729277"/>
            <a:chOff x="7578154" y="2501281"/>
            <a:chExt cx="2262797" cy="3191263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7578154" y="5399996"/>
              <a:ext cx="2262797" cy="292548"/>
              <a:chOff x="5248059" y="3228863"/>
              <a:chExt cx="2262797" cy="292548"/>
            </a:xfrm>
          </p:grpSpPr>
          <p:sp>
            <p:nvSpPr>
              <p:cNvPr id="17" name="Rechteck 16"/>
              <p:cNvSpPr/>
              <p:nvPr/>
            </p:nvSpPr>
            <p:spPr>
              <a:xfrm>
                <a:off x="5277176" y="3301455"/>
                <a:ext cx="2160001" cy="180000"/>
              </a:xfrm>
              <a:prstGeom prst="rect">
                <a:avLst/>
              </a:prstGeom>
              <a:solidFill>
                <a:srgbClr val="DE25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39" dirty="0">
                  <a:solidFill>
                    <a:srgbClr val="DE2529"/>
                  </a:solidFill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5248059" y="3228863"/>
                <a:ext cx="2262797" cy="292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1026" dirty="0">
                    <a:solidFill>
                      <a:schemeClr val="bg1"/>
                    </a:solidFill>
                    <a:latin typeface="+mj-lt"/>
                  </a:rPr>
                  <a:t>Толстослойное покрытие</a:t>
                </a:r>
                <a:endParaRPr lang="de-DE" sz="1026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690"/>
            <a:stretch/>
          </p:blipFill>
          <p:spPr bwMode="auto">
            <a:xfrm>
              <a:off x="7662352" y="2501281"/>
              <a:ext cx="2104921" cy="298291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" name="Прямоугольник 12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2780928"/>
            <a:ext cx="291683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Высоконаполненное эпоксидное покрытие с цветным кварцевым песком: шероховатое или гладкое, выполненное методом затирки ручным или машинным способом 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22" name="Рисунок 21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3" name="Рисунок 22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06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604261" y="5953931"/>
            <a:ext cx="2133600" cy="431019"/>
          </a:xfrm>
        </p:spPr>
        <p:txBody>
          <a:bodyPr/>
          <a:lstStyle/>
          <a:p>
            <a:pPr>
              <a:defRPr/>
            </a:pPr>
            <a:fld id="{E62393B2-4908-4FA3-851E-1B8BFA560D11}" type="slidenum">
              <a:rPr lang="de-DE" altLang="en-US" smtClean="0"/>
              <a:pPr>
                <a:defRPr/>
              </a:pPr>
              <a:t>39</a:t>
            </a:fld>
            <a:endParaRPr lang="de-DE" alt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491880" y="2420888"/>
            <a:ext cx="2855622" cy="356501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spc="17" dirty="0"/>
              <a:t>Применяется в помещениях</a:t>
            </a:r>
            <a:r>
              <a:rPr lang="en-US" sz="1400" spc="17" dirty="0"/>
              <a:t> </a:t>
            </a:r>
            <a:r>
              <a:rPr lang="ru-RU" sz="1400" spc="17" dirty="0"/>
              <a:t>с риском образования трещин в основании, повышенной вибрацией и перепадами температур, таких как ангары, помещения с холодильными установками, помещения с энергетическим оборудованием, тамбуры на складах, спортивные залы.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Грунты: EPG111, EPG113, EPG114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Покрытия: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PUD422/E, PUD422/S</a:t>
            </a:r>
            <a:endParaRPr lang="ru-RU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Финишные матирующие и защитные лаки: PUD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/1K, 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PUD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/2K</a:t>
            </a:r>
            <a:endParaRPr lang="ru-RU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endParaRPr lang="ru-RU" sz="1539" b="1" spc="17" dirty="0">
              <a:solidFill>
                <a:srgbClr val="A42035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542678" y="5461256"/>
            <a:ext cx="1909094" cy="250197"/>
            <a:chOff x="8082210" y="6156101"/>
            <a:chExt cx="2232248" cy="292548"/>
          </a:xfrm>
        </p:grpSpPr>
        <p:sp>
          <p:nvSpPr>
            <p:cNvPr id="16" name="Rechteck 15"/>
            <p:cNvSpPr/>
            <p:nvPr/>
          </p:nvSpPr>
          <p:spPr>
            <a:xfrm>
              <a:off x="8082210" y="6228109"/>
              <a:ext cx="2232248" cy="216024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8082210" y="6228109"/>
              <a:ext cx="2232248" cy="216024"/>
            </a:xfrm>
            <a:prstGeom prst="rect">
              <a:avLst/>
            </a:prstGeom>
            <a:solidFill>
              <a:srgbClr val="DE252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8298234" y="6156101"/>
              <a:ext cx="2016224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Толстослойное покрыти</a:t>
              </a:r>
              <a:r>
                <a:rPr lang="ru-RU" sz="941" dirty="0">
                  <a:solidFill>
                    <a:schemeClr val="bg1"/>
                  </a:solidFill>
                  <a:latin typeface="+mj-lt"/>
                </a:rPr>
                <a:t>е</a:t>
              </a:r>
              <a:endParaRPr lang="de-DE" sz="94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3" name="Picture 2" descr="&amp;Pcy;&amp;rcy;&amp;ocy;&amp;mcy;&amp;ycy;&amp;shcy;&amp;lcy;&amp;iecy;&amp;ncy;&amp;ncy;&amp;ycy;&amp;iecy; &amp;pcy;&amp;ocy;&amp;lcy;&amp;ycy; &amp;Ecy;&amp;lcy;&amp;acy;&amp;kcy;&amp;ocy;&amp;rcy; - &amp;Gcy;&amp;iecy;&amp;rcy;&amp;mcy;&amp;iecy;&amp;tcy;&amp;icy;&amp;kcy;&amp;icy; &amp;gcy;. &amp;Ucy;&amp;fcy;&amp;acy; &amp;Vcy;&amp;iecy;&amp;bcy;-&amp;Scy;&amp;lcy;&amp;ucy;&amp;zhcy;&amp;bcy;&amp;ycy;.&amp;Rcy;&amp;Fcy; / Web &amp;Ucy;&amp;fcy;&amp;acy;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802" r="20627" b="33920"/>
          <a:stretch/>
        </p:blipFill>
        <p:spPr bwMode="auto">
          <a:xfrm>
            <a:off x="6542678" y="1766241"/>
            <a:ext cx="1909094" cy="1932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rusmet.ru/data/annonce/897/20150518140719_1805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0599" r="27730" b="16740"/>
          <a:stretch/>
        </p:blipFill>
        <p:spPr bwMode="auto">
          <a:xfrm>
            <a:off x="6542678" y="3798502"/>
            <a:ext cx="1909137" cy="172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2780928"/>
            <a:ext cx="2916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Эластичная полиуретановая система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  <a:p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21" name="Рисунок 20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22" name="Рисунок 21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28774"/>
            <a:ext cx="9001156" cy="5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6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User\Desktop\СТАПОЛ ВСЕ\Новая папка (2)\Презентации\Макет листовки\СТАПОЛ Листовка 02-02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43700"/>
          <a:stretch>
            <a:fillRect/>
          </a:stretch>
        </p:blipFill>
        <p:spPr bwMode="auto">
          <a:xfrm>
            <a:off x="899592" y="1196752"/>
            <a:ext cx="5544616" cy="4413488"/>
          </a:xfrm>
          <a:prstGeom prst="rect">
            <a:avLst/>
          </a:prstGeom>
          <a:noFill/>
        </p:spPr>
      </p:pic>
      <p:grpSp>
        <p:nvGrpSpPr>
          <p:cNvPr id="2" name="Группа 17"/>
          <p:cNvGrpSpPr/>
          <p:nvPr/>
        </p:nvGrpSpPr>
        <p:grpSpPr>
          <a:xfrm>
            <a:off x="2819688" y="2276872"/>
            <a:ext cx="6324312" cy="3744416"/>
            <a:chOff x="2483768" y="1844824"/>
            <a:chExt cx="6324312" cy="3744416"/>
          </a:xfrm>
        </p:grpSpPr>
        <p:pic>
          <p:nvPicPr>
            <p:cNvPr id="13" name="Рисунок 12" descr="СТАПОЛ7.png"/>
            <p:cNvPicPr>
              <a:picLocks noChangeAspect="1"/>
            </p:cNvPicPr>
            <p:nvPr/>
          </p:nvPicPr>
          <p:blipFill>
            <a:blip r:embed="rId3" cstate="print">
              <a:lum contrast="20000"/>
            </a:blip>
            <a:stretch>
              <a:fillRect/>
            </a:stretch>
          </p:blipFill>
          <p:spPr>
            <a:xfrm>
              <a:off x="2483768" y="1844824"/>
              <a:ext cx="6324312" cy="3744416"/>
            </a:xfrm>
            <a:prstGeom prst="rect">
              <a:avLst/>
            </a:prstGeom>
          </p:spPr>
        </p:pic>
        <p:pic>
          <p:nvPicPr>
            <p:cNvPr id="17" name="Рисунок 16" descr="СТАПОЛ.png"/>
            <p:cNvPicPr>
              <a:picLocks noChangeAspect="1"/>
            </p:cNvPicPr>
            <p:nvPr/>
          </p:nvPicPr>
          <p:blipFill>
            <a:blip r:embed="rId4" cstate="print"/>
            <a:srcRect b="18415"/>
            <a:stretch>
              <a:fillRect/>
            </a:stretch>
          </p:blipFill>
          <p:spPr>
            <a:xfrm>
              <a:off x="3419872" y="3861048"/>
              <a:ext cx="173812" cy="175199"/>
            </a:xfrm>
            <a:prstGeom prst="rect">
              <a:avLst/>
            </a:prstGeom>
          </p:spPr>
        </p:pic>
      </p:grpSp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877272"/>
            <a:ext cx="9001156" cy="54058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9512" y="4149080"/>
            <a:ext cx="2003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 компании</a:t>
            </a: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2987824" y="4509120"/>
            <a:ext cx="936104" cy="504056"/>
          </a:xfrm>
          <a:prstGeom prst="triangle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32856"/>
            <a:ext cx="3275856" cy="331236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67544" y="3501008"/>
            <a:ext cx="2003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 компании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604261" y="5953931"/>
            <a:ext cx="2133600" cy="431019"/>
          </a:xfrm>
        </p:spPr>
        <p:txBody>
          <a:bodyPr/>
          <a:lstStyle/>
          <a:p>
            <a:pPr>
              <a:defRPr/>
            </a:pPr>
            <a:fld id="{E62393B2-4908-4FA3-851E-1B8BFA560D11}" type="slidenum">
              <a:rPr lang="de-DE" altLang="en-US" smtClean="0"/>
              <a:pPr>
                <a:defRPr/>
              </a:pPr>
              <a:t>40</a:t>
            </a:fld>
            <a:endParaRPr lang="de-DE" alt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563888" y="1827824"/>
            <a:ext cx="3168352" cy="424927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710"/>
              </a:lnSpc>
              <a:buNone/>
            </a:pPr>
            <a:r>
              <a:rPr lang="ru-RU" sz="1300" spc="17" dirty="0"/>
              <a:t>Применяются в жилых и общественных зданиях и помещениях: таких как квартиры, кафе, рестораны,</a:t>
            </a:r>
            <a:r>
              <a:rPr lang="en-US" sz="1300" spc="17" dirty="0"/>
              <a:t> </a:t>
            </a:r>
            <a:r>
              <a:rPr lang="ru-RU" sz="1300" spc="17" dirty="0"/>
              <a:t>кинотеатры, ночные клубы, магазины и офисы: </a:t>
            </a:r>
            <a:endParaRPr lang="en-US" sz="1300" spc="17" dirty="0"/>
          </a:p>
          <a:p>
            <a:pPr marL="85725" indent="-85725" eaLnBrk="1" hangingPunct="1">
              <a:lnSpc>
                <a:spcPts val="1710"/>
              </a:lnSpc>
              <a:buFontTx/>
              <a:buChar char="-"/>
            </a:pPr>
            <a:r>
              <a:rPr lang="ru-RU" sz="1300" spc="17" dirty="0"/>
              <a:t>с флоками и поверхностным лаком;</a:t>
            </a:r>
            <a:endParaRPr lang="en-US" sz="1300" spc="17" dirty="0"/>
          </a:p>
          <a:p>
            <a:pPr marL="85725" indent="-85725" eaLnBrk="1" hangingPunct="1">
              <a:lnSpc>
                <a:spcPts val="1710"/>
              </a:lnSpc>
              <a:buFontTx/>
              <a:buChar char="-"/>
            </a:pPr>
            <a:r>
              <a:rPr lang="ru-RU" sz="1300" spc="17" dirty="0"/>
              <a:t>с закладными элементами, в том числе c фотографиями и рисунками на виниловой пленке, баннерами, 3D-изображениями;</a:t>
            </a:r>
          </a:p>
          <a:p>
            <a:pPr marL="85725" indent="-85725" eaLnBrk="1" hangingPunct="1">
              <a:lnSpc>
                <a:spcPts val="1710"/>
              </a:lnSpc>
              <a:buFontTx/>
              <a:buChar char="-"/>
            </a:pPr>
            <a:r>
              <a:rPr lang="ru-RU" sz="1300" spc="17" dirty="0"/>
              <a:t>с мраморным эффектом, получаемым хаотичным смешением нескольких цветов при нанесении материала.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Грунты: </a:t>
            </a:r>
            <a:r>
              <a:rPr lang="de-DE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EPG111, EPG113, EPG114</a:t>
            </a:r>
            <a:endParaRPr lang="ru-RU" sz="13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Наливной пол: </a:t>
            </a:r>
            <a:r>
              <a:rPr lang="de-DE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EPD121, EPD122</a:t>
            </a:r>
            <a:endParaRPr lang="ru-RU" sz="13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Наклейка фотоизображения: </a:t>
            </a:r>
            <a:r>
              <a:rPr lang="de-DE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EPG111</a:t>
            </a:r>
            <a:endParaRPr lang="ru-RU" sz="13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Толстослойный лак: </a:t>
            </a:r>
            <a:r>
              <a:rPr lang="de-DE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EPD127</a:t>
            </a:r>
            <a:endParaRPr lang="ru-RU" sz="13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Матирующие и защитные лаки: </a:t>
            </a:r>
            <a:r>
              <a:rPr lang="de-DE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PUD424/1K, </a:t>
            </a:r>
            <a:r>
              <a:rPr lang="ru-RU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PUD</a:t>
            </a:r>
            <a:r>
              <a:rPr lang="en-US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ru-RU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</a:t>
            </a:r>
            <a:r>
              <a:rPr lang="en-US" sz="13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/2K</a:t>
            </a:r>
            <a:endParaRPr lang="de-DE" sz="13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endParaRPr lang="ru-RU" sz="1539" b="1" spc="17" dirty="0">
              <a:solidFill>
                <a:srgbClr val="A42035"/>
              </a:solidFill>
            </a:endParaRPr>
          </a:p>
          <a:p>
            <a:pPr marL="2761419" indent="-2761419" eaLnBrk="1" hangingPunct="1">
              <a:lnSpc>
                <a:spcPts val="1710"/>
              </a:lnSpc>
              <a:buNone/>
            </a:pPr>
            <a:br>
              <a:rPr lang="ru-RU" sz="1539" b="1" spc="17" dirty="0">
                <a:solidFill>
                  <a:srgbClr val="555555"/>
                </a:solidFill>
              </a:rPr>
            </a:br>
            <a:endParaRPr lang="de-DE" sz="1539" b="1" spc="17" dirty="0">
              <a:solidFill>
                <a:srgbClr val="A42035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660233" y="5522845"/>
            <a:ext cx="1944216" cy="250197"/>
            <a:chOff x="8041143" y="6228109"/>
            <a:chExt cx="2273315" cy="292548"/>
          </a:xfrm>
        </p:grpSpPr>
        <p:sp>
          <p:nvSpPr>
            <p:cNvPr id="16" name="Rechteck 15"/>
            <p:cNvSpPr/>
            <p:nvPr/>
          </p:nvSpPr>
          <p:spPr>
            <a:xfrm>
              <a:off x="8082210" y="6228109"/>
              <a:ext cx="2232248" cy="216024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8041143" y="6228109"/>
              <a:ext cx="2273315" cy="246027"/>
            </a:xfrm>
            <a:prstGeom prst="rect">
              <a:avLst/>
            </a:prstGeom>
            <a:solidFill>
              <a:srgbClr val="DE252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8082210" y="6228109"/>
              <a:ext cx="2232248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Толстослойное 3</a:t>
              </a:r>
              <a:r>
                <a:rPr lang="en-US" sz="1026" dirty="0">
                  <a:solidFill>
                    <a:schemeClr val="bg1"/>
                  </a:solidFill>
                  <a:latin typeface="+mj-lt"/>
                </a:rPr>
                <a:t>D </a:t>
              </a:r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покрытие</a:t>
              </a:r>
              <a:endParaRPr lang="de-DE" sz="1026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5" t="-481" r="18850" b="481"/>
          <a:stretch/>
        </p:blipFill>
        <p:spPr bwMode="auto">
          <a:xfrm>
            <a:off x="6633770" y="2135743"/>
            <a:ext cx="1958268" cy="338449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Рисунок 9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3" name="Рисунок 12" descr="СТАПО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4" name="Рисунок 13" descr="СТАПОЛ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128774"/>
            <a:ext cx="9001156" cy="54058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2780928"/>
            <a:ext cx="2916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Системы декоративных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полов 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  <a:p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024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604261" y="5953931"/>
            <a:ext cx="2133600" cy="431019"/>
          </a:xfrm>
        </p:spPr>
        <p:txBody>
          <a:bodyPr/>
          <a:lstStyle/>
          <a:p>
            <a:pPr>
              <a:defRPr/>
            </a:pPr>
            <a:fld id="{E62393B2-4908-4FA3-851E-1B8BFA560D11}" type="slidenum">
              <a:rPr lang="de-DE" altLang="en-US" smtClean="0"/>
              <a:pPr>
                <a:defRPr/>
              </a:pPr>
              <a:t>41</a:t>
            </a:fld>
            <a:endParaRPr lang="de-DE" alt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491880" y="2348880"/>
            <a:ext cx="3387102" cy="424927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spc="17" dirty="0"/>
              <a:t>Применяется в химической, электронной и нефтехимической промышленности, в помещениях повышенными требованиями к химической стойкости.</a:t>
            </a:r>
            <a:endParaRPr lang="en-US" sz="1400" spc="17" dirty="0"/>
          </a:p>
          <a:p>
            <a:pPr marL="0" indent="0" eaLnBrk="1" hangingPunct="1">
              <a:lnSpc>
                <a:spcPts val="1710"/>
              </a:lnSpc>
              <a:buNone/>
            </a:pPr>
            <a:endParaRPr lang="ru-RU" sz="1400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Химстойкая система: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Грунты: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EPG111, EPG113, EPG114</a:t>
            </a:r>
            <a:endParaRPr lang="ru-RU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Наливной пол: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EPD122</a:t>
            </a:r>
            <a:endParaRPr lang="ru-RU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Химстойкое покрытие: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EPD128</a:t>
            </a:r>
            <a:endParaRPr lang="ru-RU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endParaRPr lang="ru-RU" sz="1400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Экономичная химстойкая система: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Грунты: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EPG111, EPG113, EPG114</a:t>
            </a:r>
            <a:endParaRPr lang="ru-RU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Химстойкое покрытие: </a:t>
            </a:r>
            <a:r>
              <a:rPr lang="de-DE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EPD124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542678" y="5584429"/>
            <a:ext cx="1970679" cy="255771"/>
            <a:chOff x="8082210" y="6145068"/>
            <a:chExt cx="2232249" cy="299065"/>
          </a:xfrm>
        </p:grpSpPr>
        <p:sp>
          <p:nvSpPr>
            <p:cNvPr id="16" name="Rechteck 15"/>
            <p:cNvSpPr/>
            <p:nvPr/>
          </p:nvSpPr>
          <p:spPr>
            <a:xfrm>
              <a:off x="8082210" y="6228109"/>
              <a:ext cx="2232248" cy="216024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8082210" y="6228109"/>
              <a:ext cx="2232248" cy="216024"/>
            </a:xfrm>
            <a:prstGeom prst="rect">
              <a:avLst/>
            </a:prstGeom>
            <a:solidFill>
              <a:srgbClr val="DE252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8268232" y="6145068"/>
              <a:ext cx="2046227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latin typeface="+mj-lt"/>
                </a:rPr>
                <a:t>Химически стойкое покрытие</a:t>
              </a:r>
              <a:endParaRPr lang="de-DE" sz="1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r="5667" b="-1868"/>
          <a:stretch/>
        </p:blipFill>
        <p:spPr>
          <a:xfrm>
            <a:off x="6534427" y="2012575"/>
            <a:ext cx="1947545" cy="180065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</p:pic>
      <p:pic>
        <p:nvPicPr>
          <p:cNvPr id="13" name="Picture 10" descr="&amp;Acy;&amp;rcy;&amp;khcy;&amp;icy;&amp;vcy; &amp;ncy;&amp;ocy;&amp;vcy;&amp;ocy;&amp;scy;&amp;tcy;&amp;iecy;&amp;jcy; Flowcrete Ru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26472" b="1390"/>
          <a:stretch/>
        </p:blipFill>
        <p:spPr bwMode="auto">
          <a:xfrm>
            <a:off x="6534427" y="3814520"/>
            <a:ext cx="1947545" cy="183149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4" name="Рисунок 13" descr="СТАПОЛ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128774"/>
            <a:ext cx="9001156" cy="54058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2780928"/>
            <a:ext cx="2916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Специальная промышленная система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с повышенной химической стойкостью</a:t>
            </a:r>
          </a:p>
          <a:p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  <a:p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 descr="СТАПОЛ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1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604261" y="5953931"/>
            <a:ext cx="2133600" cy="431019"/>
          </a:xfrm>
        </p:spPr>
        <p:txBody>
          <a:bodyPr/>
          <a:lstStyle/>
          <a:p>
            <a:pPr>
              <a:defRPr/>
            </a:pPr>
            <a:fld id="{E62393B2-4908-4FA3-851E-1B8BFA560D11}" type="slidenum">
              <a:rPr lang="de-DE" altLang="en-US" smtClean="0"/>
              <a:pPr>
                <a:defRPr/>
              </a:pPr>
              <a:t>42</a:t>
            </a:fld>
            <a:endParaRPr lang="de-DE" alt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491880" y="1844824"/>
            <a:ext cx="3024336" cy="410525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Применяется в помещениях с повышенными требованиями к отсутствию статического электричества на поверхности, например, в лабораториях, помещениях с измерительной и  медицинской аппаратурой, в радиоэлектронной и полупроводниковой промышленности, в топливохранилищах и аэропортах.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Грунты: EPG113, EPG114</a:t>
            </a:r>
            <a:endParaRPr lang="en-US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Приклейка медного контура</a:t>
            </a:r>
            <a:endParaRPr lang="en-US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Антистатический грунт: EPG116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/AS</a:t>
            </a:r>
            <a:endParaRPr lang="ru-RU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Антистатические покрытия: EPD12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/AS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PD126/AS</a:t>
            </a:r>
          </a:p>
          <a:p>
            <a:pPr marL="0" indent="0" eaLnBrk="1" hangingPunct="1">
              <a:lnSpc>
                <a:spcPts val="1710"/>
              </a:lnSpc>
              <a:buNone/>
            </a:pP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Антистатический наливной пол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EPD122/AS</a:t>
            </a:r>
            <a:r>
              <a:rPr lang="en-US" sz="1400" b="1" spc="1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endParaRPr lang="ru-RU" sz="1400" b="1" spc="17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542679" y="5532276"/>
            <a:ext cx="1970677" cy="250197"/>
            <a:chOff x="8082210" y="6156101"/>
            <a:chExt cx="2232249" cy="292548"/>
          </a:xfrm>
        </p:grpSpPr>
        <p:sp>
          <p:nvSpPr>
            <p:cNvPr id="16" name="Rechteck 15"/>
            <p:cNvSpPr/>
            <p:nvPr/>
          </p:nvSpPr>
          <p:spPr>
            <a:xfrm>
              <a:off x="8082210" y="6228109"/>
              <a:ext cx="2232248" cy="216024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8082210" y="6228109"/>
              <a:ext cx="2232248" cy="216024"/>
            </a:xfrm>
            <a:prstGeom prst="rect">
              <a:avLst/>
            </a:prstGeom>
            <a:solidFill>
              <a:srgbClr val="DE252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39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8206225" y="6156101"/>
              <a:ext cx="2108234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26" dirty="0">
                  <a:solidFill>
                    <a:schemeClr val="bg1"/>
                  </a:solidFill>
                  <a:latin typeface="+mj-lt"/>
                </a:rPr>
                <a:t>Химически стойкое покрытие</a:t>
              </a:r>
              <a:endParaRPr lang="de-DE" sz="94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050" name="Picture 2" descr="http://www.silikalamerica.com/images/machine-shop-flooring/machinery-shops-flooring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8"/>
          <a:stretch/>
        </p:blipFill>
        <p:spPr bwMode="auto">
          <a:xfrm>
            <a:off x="6542679" y="3490584"/>
            <a:ext cx="1954333" cy="209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dipaul.ru/upload/iblock/37d/37da0666ce73fb102d283a2f91c242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/>
          <a:stretch/>
        </p:blipFill>
        <p:spPr bwMode="auto">
          <a:xfrm>
            <a:off x="6542679" y="1950992"/>
            <a:ext cx="1969372" cy="14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3" name="Рисунок 12" descr="СТАПОЛ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093296"/>
            <a:ext cx="9001156" cy="5405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2780928"/>
            <a:ext cx="2916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Специальная промышленная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антистатическая система</a:t>
            </a:r>
          </a:p>
          <a:p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  <a:p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СТАПОЛ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sp>
        <p:nvSpPr>
          <p:cNvPr id="21" name="Равнобедренный треугольник 20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602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8" name="Picture 12" descr="http://www.teohim-siberia.ru/img/works/04.jpg"/>
          <p:cNvPicPr>
            <a:picLocks noChangeAspect="1" noChangeArrowheads="1"/>
          </p:cNvPicPr>
          <p:nvPr/>
        </p:nvPicPr>
        <p:blipFill>
          <a:blip r:embed="rId3" cstate="print"/>
          <a:srcRect l="26706" r="11650"/>
          <a:stretch>
            <a:fillRect/>
          </a:stretch>
        </p:blipFill>
        <p:spPr bwMode="auto">
          <a:xfrm>
            <a:off x="0" y="1196752"/>
            <a:ext cx="4213356" cy="56612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99992" y="1916832"/>
            <a:ext cx="396044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Высококачественная модифицированная эпоксидная смола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ru-RU" sz="1400" spc="17" dirty="0"/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Импортный отвердитель,</a:t>
            </a:r>
            <a:r>
              <a:rPr lang="en-US" sz="1400" spc="17" dirty="0"/>
              <a:t> </a:t>
            </a:r>
            <a:r>
              <a:rPr lang="ru-RU" sz="1400" spc="17" dirty="0"/>
              <a:t>от качества которого </a:t>
            </a:r>
            <a:r>
              <a:rPr lang="en-US" sz="1400" spc="17" dirty="0"/>
              <a:t> </a:t>
            </a:r>
            <a:r>
              <a:rPr lang="ru-RU" sz="1400" spc="17" dirty="0"/>
              <a:t>на 2/3 зависят свойства готового покрытия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ru-RU" sz="1400" spc="17" dirty="0"/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Наполнители, имеющие высокую твердость, белизну, химическую инертность и низкое водопоглощение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ru-RU" sz="1400" spc="17" dirty="0"/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Специальные функциональные добавки, обеспечивающие ровность поверхности, отсутствие пузырьков, шагрени и высокую адгезию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ru-RU" sz="1400" spc="17" dirty="0"/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Импортные пигменты высокого качества,  которые не выцветают, не меняют свой  цвет со временем  и от партии к партии</a:t>
            </a:r>
          </a:p>
        </p:txBody>
      </p:sp>
      <p:pic>
        <p:nvPicPr>
          <p:cNvPr id="13" name="Рисунок 12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4" name="Рисунок 13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28774"/>
            <a:ext cx="9001156" cy="540586"/>
          </a:xfrm>
          <a:prstGeom prst="rect">
            <a:avLst/>
          </a:prstGeom>
        </p:spPr>
      </p:pic>
      <p:pic>
        <p:nvPicPr>
          <p:cNvPr id="16" name="Рисунок 15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7504" y="2780928"/>
            <a:ext cx="2916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Преимущества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полимерных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полов СТАПОЛ</a:t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  <a:p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940" name="AutoShape 4" descr="https://a.allegroimg.com/original/03618c/5b9ee525466a937b4461f59af8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942" name="AutoShape 6" descr="https://a.allegroimg.com/original/03618c/5b9ee525466a937b4461f59af8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944" name="AutoShape 8" descr="https://a.allegroimg.com/original/03618c/5b9ee525466a937b4461f59af8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538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https://avatars.mds.yandex.net/get-zen_doc/176438/pub_5bdaac1144fea400aaec065e_5bdaac13ec5e2700ae9f4b9e/scale_1200"/>
          <p:cNvPicPr>
            <a:picLocks noChangeAspect="1" noChangeArrowheads="1"/>
          </p:cNvPicPr>
          <p:nvPr/>
        </p:nvPicPr>
        <p:blipFill>
          <a:blip r:embed="rId3" cstate="print"/>
          <a:srcRect b="58333"/>
          <a:stretch>
            <a:fillRect/>
          </a:stretch>
        </p:blipFill>
        <p:spPr bwMode="auto">
          <a:xfrm>
            <a:off x="1" y="188640"/>
            <a:ext cx="9144000" cy="21602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67944" y="2852936"/>
            <a:ext cx="35718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Анализ состояния бетонного основания перед укладкой полимерных полов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ru-RU" sz="1400" spc="17" dirty="0"/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Подбор материалов и технологии устройства полов в соответствии с техническим заданием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ru-RU" sz="1400" spc="17" dirty="0"/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Все необходимые сертификаты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ru-RU" sz="1400" spc="17" dirty="0"/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Консультации нашего технолога во           время производства работ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ru-RU" sz="1400" spc="17" dirty="0"/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Услуги аттестованных компаний по нанесению полимерного покрытия</a:t>
            </a:r>
          </a:p>
        </p:txBody>
      </p:sp>
      <p:pic>
        <p:nvPicPr>
          <p:cNvPr id="17" name="Рисунок 16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8" name="Рисунок 17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28774"/>
            <a:ext cx="9001156" cy="540586"/>
          </a:xfrm>
          <a:prstGeom prst="rect">
            <a:avLst/>
          </a:prstGeom>
        </p:spPr>
      </p:pic>
      <p:pic>
        <p:nvPicPr>
          <p:cNvPr id="20" name="Рисунок 19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0" y="2348880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2924944"/>
            <a:ext cx="262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Мы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предлагаем</a:t>
            </a:r>
          </a:p>
          <a:p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890" name="AutoShape 2" descr="https://spsro.ru/wp-content/uploads/tasarimci-arka-pl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892" name="AutoShape 4" descr="https://spsro.ru/wp-content/uploads/tasarimci-arka-pl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894" name="AutoShape 6" descr="https://spsro.ru/wp-content/uploads/tasarimci-arka-pl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118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avatars.mds.yandex.net/get-zen_doc/1917356/pub_5d8dd63f23bf4800ae68afdb_5d8dd75c3642b600ad911ffe/scale_1200"/>
          <p:cNvPicPr>
            <a:picLocks noChangeAspect="1" noChangeArrowheads="1"/>
          </p:cNvPicPr>
          <p:nvPr/>
        </p:nvPicPr>
        <p:blipFill>
          <a:blip r:embed="rId3" cstate="print"/>
          <a:srcRect l="32923" r="14659"/>
          <a:stretch>
            <a:fillRect/>
          </a:stretch>
        </p:blipFill>
        <p:spPr bwMode="auto">
          <a:xfrm>
            <a:off x="0" y="1196752"/>
            <a:ext cx="4644008" cy="55446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60032" y="2852936"/>
            <a:ext cx="35718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Подбор комбинации покрытий точно           под ваш запрос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ru-RU" sz="1400" spc="17" dirty="0"/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Лабораторные исследования 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ru-RU" sz="1400" spc="17" dirty="0"/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Техническое сопровождение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endParaRPr lang="ru-RU" sz="1400" spc="17" dirty="0"/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Обучение исполнителей нанесению полимерных покрытий</a:t>
            </a:r>
          </a:p>
        </p:txBody>
      </p:sp>
      <p:pic>
        <p:nvPicPr>
          <p:cNvPr id="17" name="Рисунок 16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1214422"/>
          </a:xfrm>
          <a:prstGeom prst="rect">
            <a:avLst/>
          </a:prstGeom>
        </p:spPr>
      </p:pic>
      <p:pic>
        <p:nvPicPr>
          <p:cNvPr id="19" name="Рисунок 18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28774"/>
            <a:ext cx="9001156" cy="540586"/>
          </a:xfrm>
          <a:prstGeom prst="rect">
            <a:avLst/>
          </a:prstGeom>
        </p:spPr>
      </p:pic>
      <p:pic>
        <p:nvPicPr>
          <p:cNvPr id="21" name="Рисунок 20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23528" y="2924944"/>
            <a:ext cx="262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Мы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обеспечим</a:t>
            </a:r>
          </a:p>
          <a:p>
            <a:br>
              <a:rPr lang="ru-RU" sz="2400" b="1" dirty="0">
                <a:solidFill>
                  <a:schemeClr val="bg1"/>
                </a:solidFill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88" name="AutoShape 4" descr="https://static.tildacdn.com/tild6137-6235-4837-a233-373061363033/banner_n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016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https://gkrsp.ru/assets/images/sdacha-v-ekspl.jpg"/>
          <p:cNvPicPr>
            <a:picLocks noChangeAspect="1" noChangeArrowheads="1"/>
          </p:cNvPicPr>
          <p:nvPr/>
        </p:nvPicPr>
        <p:blipFill>
          <a:blip r:embed="rId2" cstate="print"/>
          <a:srcRect l="6260" r="11111"/>
          <a:stretch>
            <a:fillRect/>
          </a:stretch>
        </p:blipFill>
        <p:spPr bwMode="auto">
          <a:xfrm>
            <a:off x="0" y="1196753"/>
            <a:ext cx="4283968" cy="5661248"/>
          </a:xfrm>
          <a:prstGeom prst="rect">
            <a:avLst/>
          </a:prstGeom>
          <a:noFill/>
        </p:spPr>
      </p:pic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16016" y="3068960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4373" lvl="0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Завод «Русский Шоколад», Руза</a:t>
            </a:r>
          </a:p>
          <a:p>
            <a:pPr marL="244373" lvl="0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Завод </a:t>
            </a:r>
            <a:r>
              <a:rPr lang="en-US" sz="1400" spc="17" dirty="0"/>
              <a:t>Tetrapak</a:t>
            </a:r>
            <a:r>
              <a:rPr lang="ru-RU" sz="1400" spc="17" dirty="0"/>
              <a:t>, Химки</a:t>
            </a:r>
          </a:p>
          <a:p>
            <a:pPr marL="244373" lvl="0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Завод LG, МО</a:t>
            </a:r>
          </a:p>
          <a:p>
            <a:pPr marL="244373" lvl="0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Завод НПО «Сатурн», Рыбинск</a:t>
            </a:r>
          </a:p>
          <a:p>
            <a:pPr marL="244373" lvl="0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Завод НПО «Машиностроение», Реутов</a:t>
            </a:r>
          </a:p>
          <a:p>
            <a:pPr marL="244373" lvl="0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Завод автозапчастей Continental, Калуга</a:t>
            </a:r>
          </a:p>
          <a:p>
            <a:pPr marL="244373" lvl="0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Завод Volkswagen, Калуга</a:t>
            </a:r>
          </a:p>
          <a:p>
            <a:pPr marL="244373" lvl="0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Уралкалий, Пермь</a:t>
            </a:r>
          </a:p>
          <a:p>
            <a:pPr marL="244373" lvl="0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РСК МИГ, Москва</a:t>
            </a:r>
          </a:p>
          <a:p>
            <a:pPr marL="244373" lvl="0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Райффайзенбанк, Москва</a:t>
            </a:r>
          </a:p>
          <a:p>
            <a:pPr marL="244373" lvl="0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Deutsche Bank, Москва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924944"/>
            <a:ext cx="262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Референс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799" name="Picture 7" descr="C:\Users\User\Desktop\СТАПОЛ ВСЕ\Новая папка (2)\Презентации\Картинки\Полимерные полы\Рязань - СПТУ номер 11\Рязань - СПТУ номер 11 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196752"/>
            <a:ext cx="1728192" cy="1288943"/>
          </a:xfrm>
          <a:prstGeom prst="rect">
            <a:avLst/>
          </a:prstGeom>
          <a:noFill/>
        </p:spPr>
      </p:pic>
      <p:pic>
        <p:nvPicPr>
          <p:cNvPr id="33800" name="Picture 8" descr="C:\Users\User\Desktop\СТАПОЛ ВСЕ\Новая папка (2)\Презентации\Картинки\Полимерные полы\Углич - Музей гидроэнергетики\Углич - Музей гидроэнергетики 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1196752"/>
            <a:ext cx="1728192" cy="1296144"/>
          </a:xfrm>
          <a:prstGeom prst="rect">
            <a:avLst/>
          </a:prstGeom>
          <a:noFill/>
        </p:spPr>
      </p:pic>
      <p:pic>
        <p:nvPicPr>
          <p:cNvPr id="33801" name="Picture 9" descr="C:\Users\User\Desktop\СТАПОЛ ВСЕ\Новая папка (2)\Презентации\Картинки\Полимерные полы\Ярославль - 3D-полы\Ярославль - 3D-полы 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9784" y="1196752"/>
            <a:ext cx="1944216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4544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s://gkrsp.ru/assets/images/sdacha-v-ekspl.jpg"/>
          <p:cNvPicPr>
            <a:picLocks noChangeAspect="1" noChangeArrowheads="1"/>
          </p:cNvPicPr>
          <p:nvPr/>
        </p:nvPicPr>
        <p:blipFill>
          <a:blip r:embed="rId2" cstate="print"/>
          <a:srcRect l="6260" r="11111"/>
          <a:stretch>
            <a:fillRect/>
          </a:stretch>
        </p:blipFill>
        <p:spPr bwMode="auto">
          <a:xfrm>
            <a:off x="0" y="1196753"/>
            <a:ext cx="4283968" cy="5661248"/>
          </a:xfrm>
          <a:prstGeom prst="rect">
            <a:avLst/>
          </a:prstGeom>
          <a:noFill/>
        </p:spPr>
      </p:pic>
      <p:pic>
        <p:nvPicPr>
          <p:cNvPr id="15" name="Picture 12" descr="C:\Users\User\Desktop\СТАПОЛ ВСЕ\Новая папка (2)\Презентации\Картинки\Полимерные полы\Москва - Квартира на Мосфильмовской\го6.jpg"/>
          <p:cNvPicPr>
            <a:picLocks noChangeAspect="1" noChangeArrowheads="1"/>
          </p:cNvPicPr>
          <p:nvPr/>
        </p:nvPicPr>
        <p:blipFill>
          <a:blip r:embed="rId3" cstate="print"/>
          <a:srcRect t="36032"/>
          <a:stretch>
            <a:fillRect/>
          </a:stretch>
        </p:blipFill>
        <p:spPr bwMode="auto">
          <a:xfrm>
            <a:off x="7164288" y="5589240"/>
            <a:ext cx="1979712" cy="1268760"/>
          </a:xfrm>
          <a:prstGeom prst="rect">
            <a:avLst/>
          </a:prstGeom>
          <a:noFill/>
        </p:spPr>
      </p:pic>
      <p:pic>
        <p:nvPicPr>
          <p:cNvPr id="16" name="Picture 11" descr="C:\Users\User\Desktop\СТАПОЛ ВСЕ\Новая папка (2)\Презентации\Картинки\Полимерные полы\Майкоп - Бабушкино лукошко - Водные полы\Бабаукино лукошко - водные полы 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564252"/>
            <a:ext cx="2160240" cy="1293748"/>
          </a:xfrm>
          <a:prstGeom prst="rect">
            <a:avLst/>
          </a:prstGeom>
          <a:noFill/>
        </p:spPr>
      </p:pic>
      <p:pic>
        <p:nvPicPr>
          <p:cNvPr id="17" name="Picture 10" descr="C:\Users\User\Desktop\СТАПОЛ ВСЕ\Новая папка (2)\Презентации\Картинки\Полимерные полы\Германия - Полы\Германия - Полы 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5579725"/>
            <a:ext cx="1800200" cy="1278275"/>
          </a:xfrm>
          <a:prstGeom prst="rect">
            <a:avLst/>
          </a:prstGeom>
          <a:noFill/>
        </p:spPr>
      </p:pic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99992" y="1700808"/>
            <a:ext cx="45011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Многоэтажные паркинги в Москве, МО и Краснодарском крае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Магазины Магнит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Аэропорт Домодедово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Завод </a:t>
            </a:r>
            <a:r>
              <a:rPr lang="en-US" sz="1400" spc="17" dirty="0"/>
              <a:t>Avon</a:t>
            </a:r>
            <a:r>
              <a:rPr lang="ru-RU" sz="1400" spc="17" dirty="0"/>
              <a:t>, МО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Завод </a:t>
            </a:r>
            <a:r>
              <a:rPr lang="en-US" sz="1400" spc="17" dirty="0"/>
              <a:t>Citroen</a:t>
            </a:r>
            <a:r>
              <a:rPr lang="ru-RU" sz="1400" spc="17" dirty="0"/>
              <a:t>, МО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Склад </a:t>
            </a:r>
            <a:r>
              <a:rPr lang="en-US" sz="1400" spc="17" dirty="0"/>
              <a:t>Bosch</a:t>
            </a:r>
            <a:r>
              <a:rPr lang="ru-RU" sz="1400" spc="17" dirty="0"/>
              <a:t>, Химки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Жилой комплекс Мякинино, Москва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Агрокомплекс Мираторг, Воронеж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ЖК от застройщиков Крост, ПИК и Текта, Москва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ТЦ РИО, Москва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Высшее Военное Училище Связи им. Штеменко, Краснодар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Майкопский пивоваренный завод</a:t>
            </a:r>
          </a:p>
          <a:p>
            <a:pPr marL="244373" indent="-244373">
              <a:buFont typeface="Arial" panose="020B0604020202020204" pitchFamily="34" charset="0"/>
              <a:buChar char="•"/>
            </a:pPr>
            <a:r>
              <a:rPr lang="ru-RU" sz="1400" spc="17" dirty="0"/>
              <a:t>Комплекс-Агро, тм «Бабушкино Лукошко», Майкоп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924944"/>
            <a:ext cx="262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Референс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168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96752"/>
            <a:ext cx="3695021" cy="26459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2393B2-4908-4FA3-851E-1B8BFA560D11}" type="slidenum">
              <a:rPr lang="de-DE" altLang="en-US" smtClean="0"/>
              <a:pPr>
                <a:defRPr/>
              </a:pPr>
              <a:t>48</a:t>
            </a:fld>
            <a:endParaRPr lang="de-DE" alt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818237"/>
            <a:ext cx="3706525" cy="26350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12" name="Рисунок 11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3" name="Рисунок 12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2420888"/>
            <a:ext cx="2628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СТАПОЛ решит любую вашу задачу – от обеспыливания бетонного пола до получения толстослойного декоративного покрытия</a:t>
            </a:r>
            <a:endParaRPr lang="ru-RU" sz="2400" b="1" dirty="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505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2393B2-4908-4FA3-851E-1B8BFA560D11}" type="slidenum">
              <a:rPr lang="de-DE" altLang="en-US" smtClean="0"/>
              <a:pPr>
                <a:defRPr/>
              </a:pPr>
              <a:t>49</a:t>
            </a:fld>
            <a:endParaRPr lang="de-DE" alt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68025"/>
            <a:ext cx="3571853" cy="241330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31293"/>
            <a:ext cx="3571853" cy="24017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13" name="Рисунок 12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4" name="Рисунок 13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2420888"/>
            <a:ext cx="2628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СТАПОЛ решит любую вашу задачу – от обеспыливания бетонного пола до получения толстослойного декоративного покрытия</a:t>
            </a:r>
            <a:endParaRPr lang="ru-RU" sz="2400" b="1" dirty="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45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0" y="3284984"/>
            <a:ext cx="3168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Наш технологический партнер – австрийская группа компаний </a:t>
            </a:r>
            <a:r>
              <a:rPr lang="en-US" sz="1600" dirty="0"/>
              <a:t>Crebonit </a:t>
            </a:r>
            <a:r>
              <a:rPr lang="ru-RU" sz="1600" dirty="0"/>
              <a:t>– наследник опыта и традиций </a:t>
            </a:r>
            <a:r>
              <a:rPr lang="en-US" sz="1600" dirty="0"/>
              <a:t>FEIDAL</a:t>
            </a:r>
            <a:r>
              <a:rPr lang="ru-RU" sz="1600" dirty="0"/>
              <a:t>, ведущей свою историю с 1926 года, и являющаяся одним из лидеров в области индустриальных покрытий в Европе.</a:t>
            </a:r>
          </a:p>
        </p:txBody>
      </p:sp>
      <p:pic>
        <p:nvPicPr>
          <p:cNvPr id="16" name="Grafik 2">
            <a:extLst>
              <a:ext uri="{FF2B5EF4-FFF2-40B4-BE49-F238E27FC236}">
                <a16:creationId xmlns:a16="http://schemas.microsoft.com/office/drawing/2014/main" id="{EC8EBB03-F271-4437-9A61-F77C880EE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2992545" cy="576064"/>
          </a:xfrm>
          <a:prstGeom prst="rect">
            <a:avLst/>
          </a:prstGeom>
        </p:spPr>
      </p:pic>
      <p:sp>
        <p:nvSpPr>
          <p:cNvPr id="20" name="Равнобедренный треугольник 19"/>
          <p:cNvSpPr/>
          <p:nvPr/>
        </p:nvSpPr>
        <p:spPr>
          <a:xfrm rot="10800000">
            <a:off x="395536" y="1196752"/>
            <a:ext cx="936104" cy="504056"/>
          </a:xfrm>
          <a:prstGeom prst="triangle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A55032-9A28-450D-98EB-27FB87F50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84984"/>
            <a:ext cx="2259783" cy="1581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 descr="\\SERVER\clients\DEGA_E\Ruski Klienti\Boyu\Feidal_Presentation\Materiali\Feidal_Logo3.png">
            <a:extLst>
              <a:ext uri="{FF2B5EF4-FFF2-40B4-BE49-F238E27FC236}">
                <a16:creationId xmlns:a16="http://schemas.microsoft.com/office/drawing/2014/main" id="{F88FAE79-6BDF-4D72-BE9B-56D1B5CFB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5" y="2168420"/>
            <a:ext cx="3743325" cy="947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01846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31466"/>
            <a:ext cx="3448686" cy="25658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918255"/>
            <a:ext cx="3448686" cy="2463073"/>
          </a:xfrm>
          <a:prstGeom prst="rect">
            <a:avLst/>
          </a:prstGeom>
        </p:spPr>
      </p:pic>
      <p:pic>
        <p:nvPicPr>
          <p:cNvPr id="11" name="Рисунок 10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12" name="Рисунок 11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4" name="Рисунок 13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28774"/>
            <a:ext cx="9001156" cy="5405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2420888"/>
            <a:ext cx="2628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СТАПОЛ решит любую вашу задачу – от обеспыливания бетонного пола до получения толстослойного декоративного покрытия</a:t>
            </a:r>
            <a:endParaRPr lang="ru-RU" sz="2400" b="1" dirty="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445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DL\YandexDisc\Pictures\Служебные\Объекты\Полимерные полы\Москва - Русский холод\Москва - Русский холод 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25096"/>
            <a:ext cx="3325519" cy="26079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67095"/>
            <a:ext cx="3326256" cy="2586241"/>
          </a:xfrm>
          <a:prstGeom prst="rect">
            <a:avLst/>
          </a:prstGeom>
          <a:effectLst/>
        </p:spPr>
      </p:pic>
      <p:pic>
        <p:nvPicPr>
          <p:cNvPr id="10" name="Рисунок 9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13" name="Рисунок 12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4" name="Рисунок 13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28774"/>
            <a:ext cx="9001156" cy="5405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2420888"/>
            <a:ext cx="2628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СТАПОЛ решит любую вашу задачу – от обеспыливания бетонного пола до получения толстослойного декоративного покрытия</a:t>
            </a:r>
            <a:endParaRPr lang="ru-RU" sz="2400" b="1" dirty="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320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3448686" cy="23401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52955"/>
            <a:ext cx="3448686" cy="2463073"/>
          </a:xfrm>
          <a:prstGeom prst="rect">
            <a:avLst/>
          </a:prstGeom>
        </p:spPr>
      </p:pic>
      <p:pic>
        <p:nvPicPr>
          <p:cNvPr id="11" name="Рисунок 10" descr="СТАПОЛ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12" name="Рисунок 11" descr="СТАПО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4" name="Рисунок 13" descr="СТАПОЛ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128774"/>
            <a:ext cx="9001156" cy="5405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2204864"/>
            <a:ext cx="3240360" cy="3384376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2420888"/>
            <a:ext cx="2628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СТАПОЛ решит любую вашу задачу – от обеспыливания бетонного пола до получения толстослойного декоративного покрытия</a:t>
            </a:r>
            <a:endParaRPr lang="ru-RU" sz="2400" b="1" dirty="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>
            <a:off x="3037675" y="4747301"/>
            <a:ext cx="720080" cy="387735"/>
          </a:xfrm>
          <a:prstGeom prst="triangle">
            <a:avLst/>
          </a:prstGeom>
          <a:solidFill>
            <a:srgbClr val="DE2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954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80512" cy="6857999"/>
          </a:xfrm>
          <a:prstGeom prst="rect">
            <a:avLst/>
          </a:prstGeom>
        </p:spPr>
      </p:pic>
      <p:pic>
        <p:nvPicPr>
          <p:cNvPr id="5" name="Рисунок 4" descr="СТАПО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071678"/>
            <a:ext cx="1439369" cy="1778325"/>
          </a:xfrm>
          <a:prstGeom prst="rect">
            <a:avLst/>
          </a:prstGeom>
        </p:spPr>
      </p:pic>
      <p:pic>
        <p:nvPicPr>
          <p:cNvPr id="6" name="Рисунок 5" descr="СТАПОЛ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52182"/>
            <a:ext cx="9001156" cy="53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91680" y="980728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Спасибо за внимание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2" name="Группа 21"/>
          <p:cNvGrpSpPr/>
          <p:nvPr/>
        </p:nvGrpSpPr>
        <p:grpSpPr>
          <a:xfrm>
            <a:off x="251520" y="5473586"/>
            <a:ext cx="360040" cy="360040"/>
            <a:chOff x="8532440" y="3717032"/>
            <a:chExt cx="2016224" cy="2016224"/>
          </a:xfrm>
        </p:grpSpPr>
        <p:sp>
          <p:nvSpPr>
            <p:cNvPr id="16" name="Shape 329"/>
            <p:cNvSpPr/>
            <p:nvPr/>
          </p:nvSpPr>
          <p:spPr>
            <a:xfrm>
              <a:off x="8532440" y="3717032"/>
              <a:ext cx="2016224" cy="20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0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endParaRPr dirty="0"/>
            </a:p>
          </p:txBody>
        </p:sp>
        <p:sp>
          <p:nvSpPr>
            <p:cNvPr id="18" name="Shape 76"/>
            <p:cNvSpPr/>
            <p:nvPr/>
          </p:nvSpPr>
          <p:spPr>
            <a:xfrm rot="8100000">
              <a:off x="9134346" y="4246930"/>
              <a:ext cx="820148" cy="820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E03034"/>
            </a:solidFill>
            <a:ln w="12700">
              <a:miter lim="400000"/>
            </a:ln>
            <a:effectLst>
              <a:outerShdw blurRad="12700" dist="38100" dir="5400000" rotWithShape="0">
                <a:srgbClr val="000000">
                  <a:alpha val="10000"/>
                </a:srgbClr>
              </a:outerShdw>
            </a:effectLst>
          </p:spPr>
          <p:txBody>
            <a:bodyPr lIns="0" tIns="0" rIns="0" bIns="0"/>
            <a:lstStyle/>
            <a:p>
              <a:pPr lvl="0">
                <a:defRPr sz="1300">
                  <a:latin typeface="Roboto condensed"/>
                  <a:ea typeface="Roboto condensed"/>
                  <a:cs typeface="Roboto condensed"/>
                  <a:sym typeface="Roboto condensed"/>
                </a:defRPr>
              </a:pPr>
              <a:endParaRPr dirty="0"/>
            </a:p>
          </p:txBody>
        </p:sp>
        <p:sp>
          <p:nvSpPr>
            <p:cNvPr id="20" name="Shape 323"/>
            <p:cNvSpPr/>
            <p:nvPr/>
          </p:nvSpPr>
          <p:spPr>
            <a:xfrm>
              <a:off x="9396536" y="4437112"/>
              <a:ext cx="288032" cy="251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0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endParaRPr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55576" y="5438254"/>
            <a:ext cx="2376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>
                <a:solidFill>
                  <a:schemeClr val="bg1"/>
                </a:solidFill>
                <a:ea typeface="Cambria" pitchFamily="18" charset="0"/>
                <a:cs typeface="Calibri" pitchFamily="34" charset="0"/>
              </a:rPr>
              <a:t>601220, Владимирская обл., Собинский район, </a:t>
            </a:r>
          </a:p>
          <a:p>
            <a:pPr lvl="0"/>
            <a:r>
              <a:rPr lang="ru-RU" sz="1400" dirty="0">
                <a:solidFill>
                  <a:schemeClr val="bg1"/>
                </a:solidFill>
                <a:ea typeface="Cambria" pitchFamily="18" charset="0"/>
                <a:cs typeface="Calibri" pitchFamily="34" charset="0"/>
              </a:rPr>
              <a:t>п. Ставрово ул. Октябрьская, 118, 2 этаж, пом. 2-41</a:t>
            </a:r>
            <a:endParaRPr lang="ru-RU" sz="1600" dirty="0">
              <a:solidFill>
                <a:schemeClr val="bg1"/>
              </a:solidFill>
              <a:ea typeface="Cambria" pitchFamily="18" charset="0"/>
              <a:cs typeface="Calibri" pitchFamily="34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3" name="Группа 33"/>
          <p:cNvGrpSpPr/>
          <p:nvPr/>
        </p:nvGrpSpPr>
        <p:grpSpPr>
          <a:xfrm>
            <a:off x="5868144" y="5445224"/>
            <a:ext cx="360040" cy="360040"/>
            <a:chOff x="8532440" y="3717032"/>
            <a:chExt cx="2016224" cy="2016224"/>
          </a:xfrm>
        </p:grpSpPr>
        <p:sp>
          <p:nvSpPr>
            <p:cNvPr id="35" name="Shape 329"/>
            <p:cNvSpPr/>
            <p:nvPr/>
          </p:nvSpPr>
          <p:spPr>
            <a:xfrm>
              <a:off x="8532440" y="3717032"/>
              <a:ext cx="2016224" cy="20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0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endParaRPr dirty="0"/>
            </a:p>
          </p:txBody>
        </p:sp>
        <p:sp>
          <p:nvSpPr>
            <p:cNvPr id="36" name="Shape 323"/>
            <p:cNvSpPr/>
            <p:nvPr/>
          </p:nvSpPr>
          <p:spPr>
            <a:xfrm>
              <a:off x="9396536" y="4437112"/>
              <a:ext cx="288032" cy="251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10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endParaRPr dirty="0"/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6300192" y="5445224"/>
            <a:ext cx="18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</a:pPr>
            <a:r>
              <a:rPr lang="ru-RU" sz="1600" dirty="0">
                <a:solidFill>
                  <a:schemeClr val="bg1"/>
                </a:solidFill>
                <a:ea typeface="Cambria" pitchFamily="18" charset="0"/>
                <a:cs typeface="Calibri" pitchFamily="34" charset="0"/>
              </a:rPr>
              <a:t>+ 8 800 200 51 32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</a:pPr>
            <a:r>
              <a:rPr lang="ru-RU" sz="1600" dirty="0">
                <a:solidFill>
                  <a:schemeClr val="bg1"/>
                </a:solidFill>
                <a:ea typeface="Cambria" pitchFamily="18" charset="0"/>
                <a:cs typeface="Calibri" pitchFamily="34" charset="0"/>
              </a:rPr>
              <a:t>+ 7 991 318 85 80</a:t>
            </a:r>
          </a:p>
        </p:txBody>
      </p:sp>
      <p:pic>
        <p:nvPicPr>
          <p:cNvPr id="3077" name="Picture 5" descr="https://f.nodacdn.net/2988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5517232"/>
            <a:ext cx="216294" cy="216024"/>
          </a:xfrm>
          <a:prstGeom prst="rect">
            <a:avLst/>
          </a:prstGeom>
          <a:noFill/>
        </p:spPr>
      </p:pic>
      <p:sp>
        <p:nvSpPr>
          <p:cNvPr id="47" name="Прямоугольник 46"/>
          <p:cNvSpPr/>
          <p:nvPr/>
        </p:nvSpPr>
        <p:spPr>
          <a:xfrm>
            <a:off x="323528" y="4869160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Контакты</a:t>
            </a:r>
          </a:p>
        </p:txBody>
      </p:sp>
      <p:grpSp>
        <p:nvGrpSpPr>
          <p:cNvPr id="8" name="Группа 31"/>
          <p:cNvGrpSpPr/>
          <p:nvPr/>
        </p:nvGrpSpPr>
        <p:grpSpPr>
          <a:xfrm>
            <a:off x="3419872" y="5399349"/>
            <a:ext cx="2008953" cy="909971"/>
            <a:chOff x="3059832" y="5399349"/>
            <a:chExt cx="2008953" cy="909971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3491880" y="5399349"/>
              <a:ext cx="1512168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970213" algn="ctr"/>
                  <a:tab pos="5940425" algn="r"/>
                </a:tabLst>
              </a:pPr>
              <a:r>
                <a:rPr lang="ru-RU" sz="1600" dirty="0">
                  <a:solidFill>
                    <a:schemeClr val="bg1"/>
                  </a:solidFill>
                  <a:ea typeface="Cambria" pitchFamily="18" charset="0"/>
                  <a:cs typeface="Calibri" pitchFamily="34" charset="0"/>
                </a:rPr>
                <a:t>www.stapol.ru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970213" algn="ctr"/>
                  <a:tab pos="5940425" algn="r"/>
                </a:tabLst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419872" y="5949280"/>
              <a:ext cx="16489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970213" algn="ctr"/>
                  <a:tab pos="5940425" algn="r"/>
                </a:tabLst>
              </a:pPr>
              <a:r>
                <a:rPr lang="ru-RU" sz="1600" dirty="0">
                  <a:solidFill>
                    <a:schemeClr val="bg1"/>
                  </a:solidFill>
                  <a:ea typeface="Cambria" pitchFamily="18" charset="0"/>
                  <a:cs typeface="Calibri" pitchFamily="34" charset="0"/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ea typeface="Cambria" pitchFamily="18" charset="0"/>
                  <a:cs typeface="Calibri" pitchFamily="34" charset="0"/>
                </a:rPr>
                <a:t>info@stapol.tech</a:t>
              </a:r>
              <a:endParaRPr lang="ru-RU" sz="7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9" name="Группа 41"/>
            <p:cNvGrpSpPr/>
            <p:nvPr/>
          </p:nvGrpSpPr>
          <p:grpSpPr>
            <a:xfrm>
              <a:off x="3059832" y="5949280"/>
              <a:ext cx="360040" cy="360040"/>
              <a:chOff x="8532440" y="3717032"/>
              <a:chExt cx="2016224" cy="2016224"/>
            </a:xfrm>
          </p:grpSpPr>
          <p:sp>
            <p:nvSpPr>
              <p:cNvPr id="43" name="Shape 329"/>
              <p:cNvSpPr/>
              <p:nvPr/>
            </p:nvSpPr>
            <p:spPr>
              <a:xfrm>
                <a:off x="8532440" y="3717032"/>
                <a:ext cx="2016224" cy="2016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9678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000">
                    <a:solidFill>
                      <a:srgbClr val="FFFFFF"/>
                    </a:solidFill>
                    <a:latin typeface="PT Sans"/>
                    <a:ea typeface="PT Sans"/>
                    <a:cs typeface="PT Sans"/>
                    <a:sym typeface="PT Sans"/>
                  </a:defRPr>
                </a:pPr>
                <a:endParaRPr dirty="0"/>
              </a:p>
            </p:txBody>
          </p:sp>
          <p:sp>
            <p:nvSpPr>
              <p:cNvPr id="44" name="Shape 323"/>
              <p:cNvSpPr/>
              <p:nvPr/>
            </p:nvSpPr>
            <p:spPr>
              <a:xfrm>
                <a:off x="9396536" y="4437112"/>
                <a:ext cx="288032" cy="251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9678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 sz="1000">
                    <a:solidFill>
                      <a:srgbClr val="FFFFFF"/>
                    </a:solidFill>
                    <a:latin typeface="PT Sans"/>
                    <a:ea typeface="PT Sans"/>
                    <a:cs typeface="PT Sans"/>
                    <a:sym typeface="PT Sans"/>
                  </a:defRPr>
                </a:pPr>
                <a:endParaRPr dirty="0"/>
              </a:p>
            </p:txBody>
          </p:sp>
        </p:grpSp>
        <p:grpSp>
          <p:nvGrpSpPr>
            <p:cNvPr id="10" name="Группа 52"/>
            <p:cNvGrpSpPr/>
            <p:nvPr/>
          </p:nvGrpSpPr>
          <p:grpSpPr>
            <a:xfrm>
              <a:off x="3059832" y="5445224"/>
              <a:ext cx="360040" cy="360040"/>
              <a:chOff x="1187624" y="4869160"/>
              <a:chExt cx="360040" cy="360040"/>
            </a:xfrm>
          </p:grpSpPr>
          <p:grpSp>
            <p:nvGrpSpPr>
              <p:cNvPr id="11" name="Группа 48"/>
              <p:cNvGrpSpPr/>
              <p:nvPr/>
            </p:nvGrpSpPr>
            <p:grpSpPr>
              <a:xfrm>
                <a:off x="1187624" y="4869160"/>
                <a:ext cx="360040" cy="360040"/>
                <a:chOff x="8532440" y="3717032"/>
                <a:chExt cx="2016224" cy="2016224"/>
              </a:xfrm>
            </p:grpSpPr>
            <p:sp>
              <p:nvSpPr>
                <p:cNvPr id="50" name="Shape 329"/>
                <p:cNvSpPr/>
                <p:nvPr/>
              </p:nvSpPr>
              <p:spPr>
                <a:xfrm>
                  <a:off x="8532440" y="3717032"/>
                  <a:ext cx="2016224" cy="2016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8" h="19678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algn="ctr">
                    <a:defRPr sz="1000">
                      <a:solidFill>
                        <a:srgbClr val="FFFFFF"/>
                      </a:solidFill>
                      <a:latin typeface="PT Sans"/>
                      <a:ea typeface="PT Sans"/>
                      <a:cs typeface="PT Sans"/>
                      <a:sym typeface="PT Sans"/>
                    </a:defRPr>
                  </a:pPr>
                  <a:endParaRPr dirty="0"/>
                </a:p>
              </p:txBody>
            </p:sp>
            <p:sp>
              <p:nvSpPr>
                <p:cNvPr id="51" name="Shape 76"/>
                <p:cNvSpPr/>
                <p:nvPr/>
              </p:nvSpPr>
              <p:spPr>
                <a:xfrm rot="8100000">
                  <a:off x="9134346" y="4246930"/>
                  <a:ext cx="820148" cy="820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4400" y="0"/>
                        <a:pt x="18000" y="0"/>
                        <a:pt x="21600" y="0"/>
                      </a:cubicBezTo>
                      <a:cubicBezTo>
                        <a:pt x="21600" y="3600"/>
                        <a:pt x="21600" y="7200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</a:path>
                  </a:pathLst>
                </a:custGeom>
                <a:solidFill>
                  <a:srgbClr val="E03034"/>
                </a:solidFill>
                <a:ln w="12700">
                  <a:miter lim="400000"/>
                </a:ln>
                <a:effectLst>
                  <a:outerShdw blurRad="12700" dist="38100" dir="5400000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300">
                      <a:latin typeface="Roboto condensed"/>
                      <a:ea typeface="Roboto condensed"/>
                      <a:cs typeface="Roboto condensed"/>
                      <a:sym typeface="Roboto condensed"/>
                    </a:defRPr>
                  </a:pPr>
                  <a:endParaRPr dirty="0"/>
                </a:p>
              </p:txBody>
            </p:sp>
            <p:sp>
              <p:nvSpPr>
                <p:cNvPr id="52" name="Shape 323"/>
                <p:cNvSpPr/>
                <p:nvPr/>
              </p:nvSpPr>
              <p:spPr>
                <a:xfrm>
                  <a:off x="9396536" y="4437112"/>
                  <a:ext cx="288032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8" h="19678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 algn="ctr">
                    <a:defRPr sz="1000">
                      <a:solidFill>
                        <a:srgbClr val="FFFFFF"/>
                      </a:solidFill>
                      <a:latin typeface="PT Sans"/>
                      <a:ea typeface="PT Sans"/>
                      <a:cs typeface="PT Sans"/>
                      <a:sym typeface="PT Sans"/>
                    </a:defRPr>
                  </a:pPr>
                  <a:endParaRPr dirty="0"/>
                </a:p>
              </p:txBody>
            </p:sp>
          </p:grpSp>
          <p:pic>
            <p:nvPicPr>
              <p:cNvPr id="3081" name="Picture 9" descr="https://png.pngtree.com/png-vector/20190505/ourlarge/pngtree-vector-world-globe-icon-png-image_102281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259632" y="4941168"/>
                <a:ext cx="216024" cy="216024"/>
              </a:xfrm>
              <a:prstGeom prst="rect">
                <a:avLst/>
              </a:prstGeom>
              <a:noFill/>
            </p:spPr>
          </p:pic>
        </p:grpSp>
        <p:sp>
          <p:nvSpPr>
            <p:cNvPr id="54" name="Прямоугольник 53"/>
            <p:cNvSpPr/>
            <p:nvPr/>
          </p:nvSpPr>
          <p:spPr>
            <a:xfrm>
              <a:off x="3131840" y="6021288"/>
              <a:ext cx="216024" cy="216024"/>
            </a:xfrm>
            <a:prstGeom prst="rect">
              <a:avLst/>
            </a:prstGeom>
            <a:solidFill>
              <a:srgbClr val="DE25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Равнобедренный треугольник 54"/>
          <p:cNvSpPr/>
          <p:nvPr/>
        </p:nvSpPr>
        <p:spPr>
          <a:xfrm flipV="1">
            <a:off x="3491880" y="6021288"/>
            <a:ext cx="216024" cy="72008"/>
          </a:xfrm>
          <a:prstGeom prst="triangle">
            <a:avLst>
              <a:gd name="adj" fmla="val 50000"/>
            </a:avLst>
          </a:prstGeom>
          <a:solidFill>
            <a:srgbClr val="DE25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444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99992" y="1875596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Нашей продукцией пользуются крупнейшие производители промышленного оборудования и дорожной техники, энергетики и строители Европы:</a:t>
            </a:r>
          </a:p>
          <a:p>
            <a:pPr lvl="0"/>
            <a:r>
              <a:rPr lang="de-DE" sz="1600" dirty="0"/>
              <a:t>Wirth</a:t>
            </a:r>
            <a:r>
              <a:rPr lang="ru-RU" sz="1600" dirty="0"/>
              <a:t>, </a:t>
            </a:r>
            <a:r>
              <a:rPr lang="de-DE" sz="1600" dirty="0"/>
              <a:t>Mannesmann</a:t>
            </a:r>
            <a:r>
              <a:rPr lang="ru-RU" sz="1600" dirty="0"/>
              <a:t>, </a:t>
            </a:r>
            <a:r>
              <a:rPr lang="de-DE" sz="1600" dirty="0"/>
              <a:t>Liebherr</a:t>
            </a:r>
            <a:r>
              <a:rPr lang="ru-RU" sz="1600" dirty="0"/>
              <a:t>, </a:t>
            </a:r>
            <a:r>
              <a:rPr lang="de-DE" sz="1600" dirty="0"/>
              <a:t>Wirtgen</a:t>
            </a:r>
            <a:r>
              <a:rPr lang="ru-RU" sz="1600" dirty="0"/>
              <a:t>, </a:t>
            </a:r>
            <a:r>
              <a:rPr lang="de-DE" sz="1600" dirty="0"/>
              <a:t>Thyssen Krupp</a:t>
            </a:r>
            <a:r>
              <a:rPr lang="ru-RU" sz="1600" dirty="0"/>
              <a:t>, </a:t>
            </a:r>
            <a:r>
              <a:rPr lang="de-DE" sz="1600" dirty="0"/>
              <a:t>Daimler</a:t>
            </a:r>
            <a:r>
              <a:rPr lang="ru-RU" sz="1600" dirty="0"/>
              <a:t>-</a:t>
            </a:r>
            <a:r>
              <a:rPr lang="de-DE" sz="1600" dirty="0"/>
              <a:t>Chrysler</a:t>
            </a:r>
            <a:r>
              <a:rPr lang="ru-RU" sz="1600" dirty="0"/>
              <a:t>, </a:t>
            </a:r>
            <a:r>
              <a:rPr lang="de-DE" sz="1600" dirty="0"/>
              <a:t>Gorica</a:t>
            </a:r>
            <a:r>
              <a:rPr lang="ru-RU" sz="1600" dirty="0"/>
              <a:t>, </a:t>
            </a:r>
            <a:r>
              <a:rPr lang="de-DE" sz="1600" dirty="0"/>
              <a:t>MAN</a:t>
            </a:r>
            <a:r>
              <a:rPr lang="ru-RU" sz="1600" dirty="0"/>
              <a:t>, </a:t>
            </a:r>
            <a:r>
              <a:rPr lang="de-DE" sz="1600" dirty="0"/>
              <a:t>Neoplan</a:t>
            </a:r>
            <a:r>
              <a:rPr lang="ru-RU" sz="1600" dirty="0"/>
              <a:t>, </a:t>
            </a:r>
            <a:r>
              <a:rPr lang="de-DE" sz="1600" dirty="0"/>
              <a:t>Farmtech</a:t>
            </a:r>
            <a:r>
              <a:rPr lang="ru-RU" sz="1600" dirty="0"/>
              <a:t>, </a:t>
            </a:r>
            <a:r>
              <a:rPr lang="de-DE" sz="1600" dirty="0"/>
              <a:t>Vogel und Noot</a:t>
            </a:r>
            <a:r>
              <a:rPr lang="ru-RU" sz="1600" dirty="0"/>
              <a:t>, </a:t>
            </a:r>
            <a:r>
              <a:rPr lang="en-US" sz="1600" dirty="0"/>
              <a:t>Linde</a:t>
            </a:r>
            <a:r>
              <a:rPr lang="ru-RU" sz="1600" dirty="0"/>
              <a:t>, </a:t>
            </a:r>
            <a:r>
              <a:rPr lang="de-DE" sz="1600" dirty="0"/>
              <a:t>Amazone</a:t>
            </a:r>
            <a:r>
              <a:rPr lang="ru-RU" sz="1600" dirty="0"/>
              <a:t>, </a:t>
            </a:r>
            <a:r>
              <a:rPr lang="en-US" sz="1600" dirty="0"/>
              <a:t>Siemens</a:t>
            </a:r>
            <a:r>
              <a:rPr lang="ru-RU" sz="1600" dirty="0"/>
              <a:t>– машиностроение</a:t>
            </a:r>
          </a:p>
          <a:p>
            <a:pPr lvl="0"/>
            <a:r>
              <a:rPr lang="en-US" sz="1600" dirty="0"/>
              <a:t>Greif </a:t>
            </a:r>
            <a:r>
              <a:rPr lang="ru-RU" sz="1600" dirty="0"/>
              <a:t>– бочкотара</a:t>
            </a:r>
          </a:p>
          <a:p>
            <a:pPr lvl="0"/>
            <a:r>
              <a:rPr lang="en-US" sz="1600" dirty="0"/>
              <a:t>Xella – </a:t>
            </a:r>
            <a:r>
              <a:rPr lang="ru-RU" sz="1600" dirty="0"/>
              <a:t>арматура для пенобетона</a:t>
            </a:r>
          </a:p>
          <a:p>
            <a:pPr lvl="0"/>
            <a:r>
              <a:rPr lang="en-US" sz="1600" dirty="0"/>
              <a:t>Kali</a:t>
            </a:r>
            <a:r>
              <a:rPr lang="ru-RU" sz="1600" dirty="0"/>
              <a:t> + </a:t>
            </a:r>
            <a:r>
              <a:rPr lang="en-US" sz="1600" dirty="0"/>
              <a:t>Salz </a:t>
            </a:r>
            <a:r>
              <a:rPr lang="ru-RU" sz="1600" dirty="0"/>
              <a:t>и </a:t>
            </a:r>
            <a:r>
              <a:rPr lang="en-US" sz="1600" dirty="0"/>
              <a:t>Laubag </a:t>
            </a:r>
            <a:r>
              <a:rPr lang="ru-RU" sz="1600" dirty="0"/>
              <a:t>– горнодобывающие компании</a:t>
            </a:r>
          </a:p>
          <a:p>
            <a:pPr lvl="0"/>
            <a:r>
              <a:rPr lang="en-US" sz="1600" dirty="0"/>
              <a:t>Deutsche Bahn</a:t>
            </a:r>
            <a:r>
              <a:rPr lang="ru-RU" sz="1600" dirty="0"/>
              <a:t> – железные дороги Германии</a:t>
            </a:r>
          </a:p>
          <a:p>
            <a:pPr lvl="0"/>
            <a:r>
              <a:rPr lang="en-US" sz="1600" dirty="0"/>
              <a:t>RWE </a:t>
            </a:r>
            <a:r>
              <a:rPr lang="ru-RU" sz="1600" dirty="0"/>
              <a:t>и другие энергетические компании Германии и Восточной Европы.</a:t>
            </a:r>
          </a:p>
        </p:txBody>
      </p:sp>
      <p:pic>
        <p:nvPicPr>
          <p:cNvPr id="2050" name="Picture 2" descr="C:\Users\User\Desktop\СТАПОЛ ВСЕ\Новая папка (2)\Презентации\Картинки\Антикоррозионные покрытия\Грузовики\Грузовик Mercedes 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988841"/>
            <a:ext cx="2112913" cy="1585222"/>
          </a:xfrm>
          <a:prstGeom prst="rect">
            <a:avLst/>
          </a:prstGeom>
          <a:noFill/>
        </p:spPr>
      </p:pic>
      <p:pic>
        <p:nvPicPr>
          <p:cNvPr id="2051" name="Picture 3" descr="C:\Users\User\Desktop\СТАПОЛ ВСЕ\Новая папка (2)\Презентации\Картинки\Антикоррозионные покрытия\Железнодорожный транспорт\Локомотив Voith 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645025"/>
            <a:ext cx="2052982" cy="1296144"/>
          </a:xfrm>
          <a:prstGeom prst="rect">
            <a:avLst/>
          </a:prstGeom>
          <a:noFill/>
        </p:spPr>
      </p:pic>
      <p:pic>
        <p:nvPicPr>
          <p:cNvPr id="2052" name="Picture 4" descr="C:\Users\User\Desktop\СТАПОЛ ВСЕ\Новая папка (2)\Презентации\Картинки\Антикоррозионные покрытия\Металлообработка\Стальные трубы Vallourec-Mannesman 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420888"/>
            <a:ext cx="1715244" cy="1146744"/>
          </a:xfrm>
          <a:prstGeom prst="rect">
            <a:avLst/>
          </a:prstGeom>
          <a:noFill/>
        </p:spPr>
      </p:pic>
      <p:sp>
        <p:nvSpPr>
          <p:cNvPr id="12" name="Равнобедренный треугольник 11"/>
          <p:cNvSpPr/>
          <p:nvPr/>
        </p:nvSpPr>
        <p:spPr>
          <a:xfrm rot="10800000">
            <a:off x="395536" y="1196752"/>
            <a:ext cx="936104" cy="504056"/>
          </a:xfrm>
          <a:prstGeom prst="triangle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3" name="Picture 5" descr="C:\Users\User\Desktop\СТАПОЛ ВСЕ\Новая папка (2)\Презентации\Картинки\Антикоррозионные покрытия\Промышленные производства\Linde 02 Сжижение газо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645024"/>
            <a:ext cx="1684875" cy="1307054"/>
          </a:xfrm>
          <a:prstGeom prst="rect">
            <a:avLst/>
          </a:prstGeom>
          <a:noFill/>
        </p:spPr>
      </p:pic>
      <p:pic>
        <p:nvPicPr>
          <p:cNvPr id="2054" name="Picture 6" descr="C:\Users\User\Desktop\СТАПОЛ ВСЕ\Новая папка (2)\Презентации\Картинки\Антикоррозионные покрытия\Промышленные производства\Bayer Германия 01 Химический парк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7" y="5026739"/>
            <a:ext cx="3888432" cy="850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694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СТАПОЛ ВСЕ\Новая папка (2)\Презентации\Картинки\Антикоррозионные покрытия\Гражданское строительство\Винзавод Очаково ZG 59 + ZD 23 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5292080" cy="4104456"/>
          </a:xfrm>
          <a:prstGeom prst="rect">
            <a:avLst/>
          </a:prstGeom>
          <a:noFill/>
        </p:spPr>
      </p:pic>
      <p:pic>
        <p:nvPicPr>
          <p:cNvPr id="1027" name="Picture 3" descr="C:\Users\User\Desktop\СТАПОЛ ВСЕ\Новая папка (2)\Презентации\Картинки\Антикоррозионные покрытия\Двигатели\Двигатель Deutz 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96752"/>
            <a:ext cx="1800200" cy="1735393"/>
          </a:xfrm>
          <a:prstGeom prst="rect">
            <a:avLst/>
          </a:prstGeom>
          <a:noFill/>
        </p:spPr>
      </p:pic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5720" y="1571612"/>
            <a:ext cx="1058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СтаПол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2924944"/>
            <a:ext cx="3528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/>
              <a:t>Нашу антикоррозионную </a:t>
            </a:r>
          </a:p>
          <a:p>
            <a:pPr lvl="0"/>
            <a:r>
              <a:rPr lang="ru-RU" sz="1600" dirty="0"/>
              <a:t>защиту выбирают: </a:t>
            </a:r>
          </a:p>
          <a:p>
            <a:pPr lvl="0"/>
            <a:r>
              <a:rPr lang="en-US" sz="1600" dirty="0"/>
              <a:t>Bosch, Siemens</a:t>
            </a:r>
            <a:r>
              <a:rPr lang="ru-RU" sz="1600" dirty="0"/>
              <a:t>– машиностроение</a:t>
            </a:r>
          </a:p>
          <a:p>
            <a:pPr lvl="0"/>
            <a:r>
              <a:rPr lang="en-US" sz="1600" dirty="0"/>
              <a:t>Xella – </a:t>
            </a:r>
            <a:r>
              <a:rPr lang="ru-RU" sz="1600" dirty="0"/>
              <a:t>арматура для пенобетона</a:t>
            </a:r>
          </a:p>
          <a:p>
            <a:pPr lvl="0"/>
            <a:r>
              <a:rPr lang="ru-RU" sz="1600" dirty="0"/>
              <a:t>Уралкалий – горнодобывающая компания</a:t>
            </a:r>
          </a:p>
          <a:p>
            <a:pPr lvl="0"/>
            <a:r>
              <a:rPr lang="ru-RU" sz="1600" dirty="0"/>
              <a:t>РЖД – Российские железные дороги.</a:t>
            </a:r>
          </a:p>
          <a:p>
            <a:pPr lvl="0"/>
            <a:endParaRPr lang="ru-RU" sz="1600" dirty="0"/>
          </a:p>
          <a:p>
            <a:pPr lvl="0"/>
            <a:r>
              <a:rPr lang="ru-RU" sz="1600" dirty="0"/>
              <a:t>Наши полимерные полы используют на своих объектах:</a:t>
            </a:r>
          </a:p>
          <a:p>
            <a:pPr lvl="0"/>
            <a:r>
              <a:rPr lang="de-DE" sz="1600" dirty="0"/>
              <a:t>LG</a:t>
            </a:r>
            <a:r>
              <a:rPr lang="ru-RU" sz="1600" dirty="0"/>
              <a:t>, </a:t>
            </a:r>
            <a:r>
              <a:rPr lang="de-DE" sz="1600" dirty="0"/>
              <a:t>Samsung</a:t>
            </a:r>
            <a:r>
              <a:rPr lang="ru-RU" sz="1600" dirty="0"/>
              <a:t>, </a:t>
            </a:r>
            <a:r>
              <a:rPr lang="de-DE" sz="1600" dirty="0"/>
              <a:t>Renault</a:t>
            </a:r>
            <a:r>
              <a:rPr lang="ru-RU" sz="1600" dirty="0"/>
              <a:t>, </a:t>
            </a:r>
            <a:r>
              <a:rPr lang="de-DE" sz="1600" dirty="0"/>
              <a:t>Volkswagen</a:t>
            </a:r>
            <a:r>
              <a:rPr lang="ru-RU" sz="1600" dirty="0"/>
              <a:t>, </a:t>
            </a:r>
            <a:r>
              <a:rPr lang="de-DE" sz="1600" dirty="0"/>
              <a:t>Continental</a:t>
            </a:r>
            <a:r>
              <a:rPr lang="ru-RU" sz="1600" dirty="0"/>
              <a:t>, </a:t>
            </a:r>
            <a:r>
              <a:rPr lang="de-DE" sz="1600" dirty="0"/>
              <a:t>Tetrapak</a:t>
            </a:r>
            <a:r>
              <a:rPr lang="ru-RU" sz="1600" dirty="0"/>
              <a:t>, </a:t>
            </a:r>
            <a:r>
              <a:rPr lang="de-DE" sz="1600" dirty="0"/>
              <a:t>Bosch</a:t>
            </a:r>
            <a:r>
              <a:rPr lang="ru-RU" sz="1600" dirty="0"/>
              <a:t>, Газпром.</a:t>
            </a:r>
          </a:p>
        </p:txBody>
      </p:sp>
      <p:pic>
        <p:nvPicPr>
          <p:cNvPr id="1026" name="Picture 2" descr="C:\Users\User\Desktop\СТАПОЛ ВСЕ\Новая папка (2)\Презентации\Картинки\Антикоррозионные покрытия\Прочая промышленная окраска\Dematic 01 Складская техника и конструкци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13176"/>
            <a:ext cx="3600400" cy="1384769"/>
          </a:xfrm>
          <a:prstGeom prst="rect">
            <a:avLst/>
          </a:prstGeom>
          <a:noFill/>
        </p:spPr>
      </p:pic>
      <p:pic>
        <p:nvPicPr>
          <p:cNvPr id="14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65104"/>
            <a:ext cx="2756813" cy="2088232"/>
          </a:xfrm>
          <a:prstGeom prst="rect">
            <a:avLst/>
          </a:prstGeom>
        </p:spPr>
      </p:pic>
      <p:pic>
        <p:nvPicPr>
          <p:cNvPr id="7" name="Рисунок 6" descr="СТАПОЛ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04864"/>
            <a:ext cx="3275856" cy="331236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1520" y="2924944"/>
            <a:ext cx="153279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Наши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клиенты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в России</a:t>
            </a: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3008194" y="4447758"/>
            <a:ext cx="936104" cy="504056"/>
          </a:xfrm>
          <a:prstGeom prst="triangle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4797152"/>
            <a:ext cx="1224136" cy="45719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5377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СТАПОЛ ВСЕ\Новая папка (2)\Презентации\Картинки\Антикоррозионные покрытия\Горное дело\Thyssen-Krupp 01 Угольный комбайн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19509"/>
          <a:stretch>
            <a:fillRect/>
          </a:stretch>
        </p:blipFill>
        <p:spPr bwMode="auto">
          <a:xfrm>
            <a:off x="2411760" y="5516091"/>
            <a:ext cx="2880320" cy="1341909"/>
          </a:xfrm>
          <a:prstGeom prst="rect">
            <a:avLst/>
          </a:prstGeom>
          <a:noFill/>
        </p:spPr>
      </p:pic>
      <p:pic>
        <p:nvPicPr>
          <p:cNvPr id="2055" name="Picture 7" descr="C:\Users\User\Desktop\СТАПОЛ ВСЕ\Новая папка (2)\Презентации\Картинки\Антикоррозионные покрытия\Грузовики\Грузовик Mercedes Actr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55776" y="2996952"/>
            <a:ext cx="2779624" cy="2526319"/>
          </a:xfrm>
          <a:prstGeom prst="rect">
            <a:avLst/>
          </a:prstGeom>
          <a:noFill/>
        </p:spPr>
      </p:pic>
      <p:pic>
        <p:nvPicPr>
          <p:cNvPr id="2053" name="Picture 5" descr="C:\Users\User\Desktop\СТАПОЛ ВСЕ\Новая папка (2)\Презентации\Картинки\Антикоррозионные покрытия\Общее машиностроение\SMS Meer 03 Производственное оборудова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196752"/>
            <a:ext cx="1676400" cy="1119187"/>
          </a:xfrm>
          <a:prstGeom prst="rect">
            <a:avLst/>
          </a:prstGeom>
          <a:noFill/>
        </p:spPr>
      </p:pic>
      <p:pic>
        <p:nvPicPr>
          <p:cNvPr id="2051" name="Picture 3" descr="C:\Users\User\Desktop\СТАПОЛ ВСЕ\Новая папка (2)\Презентации\Картинки\Антикоррозионные покрытия\Ветрогенераторы\Окраска ветрогенератора 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124744"/>
            <a:ext cx="3528392" cy="2647572"/>
          </a:xfrm>
          <a:prstGeom prst="rect">
            <a:avLst/>
          </a:prstGeom>
          <a:noFill/>
        </p:spPr>
      </p:pic>
      <p:pic>
        <p:nvPicPr>
          <p:cNvPr id="2050" name="Picture 2" descr="C:\Users\User\Desktop\СТАПОЛ ВСЕ\Новая папка (2)\Презентации\Картинки\Антикоррозионные покрытия\Гражданское строительство\Выставочный центр во Франкфурте - Северные ворота ZG97 + ZD58 2014 год 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57800"/>
            <a:ext cx="2701264" cy="1800200"/>
          </a:xfrm>
          <a:prstGeom prst="rect">
            <a:avLst/>
          </a:prstGeom>
          <a:noFill/>
        </p:spPr>
      </p:pic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165304"/>
            <a:ext cx="9001156" cy="54058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5720" y="1571612"/>
            <a:ext cx="1058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0070C0"/>
                </a:solidFill>
              </a:rPr>
              <a:t>СтаПол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2636912"/>
            <a:ext cx="331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/>
              <a:t>Горное дело</a:t>
            </a:r>
          </a:p>
          <a:p>
            <a:pPr lvl="0"/>
            <a:r>
              <a:rPr lang="ru-RU" sz="1600" dirty="0"/>
              <a:t>Промышленность</a:t>
            </a:r>
          </a:p>
          <a:p>
            <a:pPr lvl="0"/>
            <a:r>
              <a:rPr lang="ru-RU" sz="1600" dirty="0"/>
              <a:t>Трубы и трубопроводы</a:t>
            </a:r>
          </a:p>
          <a:p>
            <a:pPr lvl="0"/>
            <a:r>
              <a:rPr lang="ru-RU" sz="1600" dirty="0"/>
              <a:t>Энергетика</a:t>
            </a:r>
          </a:p>
          <a:p>
            <a:pPr lvl="0"/>
            <a:r>
              <a:rPr lang="ru-RU" sz="1600" dirty="0"/>
              <a:t>Железнодорожный транспорт</a:t>
            </a:r>
          </a:p>
          <a:p>
            <a:pPr lvl="0"/>
            <a:r>
              <a:rPr lang="ru-RU" sz="1600" dirty="0"/>
              <a:t>Мостостроение</a:t>
            </a:r>
          </a:p>
          <a:p>
            <a:pPr lvl="0"/>
            <a:r>
              <a:rPr lang="ru-RU" sz="1600" dirty="0"/>
              <a:t>Консервирующие покрытия</a:t>
            </a:r>
          </a:p>
          <a:p>
            <a:pPr lvl="0"/>
            <a:r>
              <a:rPr lang="ru-RU" sz="1600" dirty="0"/>
              <a:t>Промышленное и гражданское</a:t>
            </a:r>
          </a:p>
          <a:p>
            <a:pPr lvl="0"/>
            <a:r>
              <a:rPr lang="ru-RU" sz="1600" dirty="0"/>
              <a:t>строительство</a:t>
            </a:r>
          </a:p>
        </p:txBody>
      </p:sp>
      <p:pic>
        <p:nvPicPr>
          <p:cNvPr id="7" name="Рисунок 6" descr="СТАПОЛ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204864"/>
            <a:ext cx="3275856" cy="3312368"/>
          </a:xfrm>
          <a:prstGeom prst="rect">
            <a:avLst/>
          </a:prstGeom>
        </p:spPr>
      </p:pic>
      <p:sp>
        <p:nvSpPr>
          <p:cNvPr id="12" name="Равнобедренный треугольник 11"/>
          <p:cNvSpPr/>
          <p:nvPr/>
        </p:nvSpPr>
        <p:spPr>
          <a:xfrm rot="5400000">
            <a:off x="2987824" y="4437112"/>
            <a:ext cx="936104" cy="504056"/>
          </a:xfrm>
          <a:prstGeom prst="triangle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2996952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Основные отрасли,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где применяются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наши покрытия</a:t>
            </a:r>
          </a:p>
        </p:txBody>
      </p:sp>
    </p:spTree>
    <p:extLst>
      <p:ext uri="{BB962C8B-B14F-4D97-AF65-F5344CB8AC3E}">
        <p14:creationId xmlns:p14="http://schemas.microsoft.com/office/powerpoint/2010/main" val="4193623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ТАПОЛ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4864"/>
            <a:ext cx="3275856" cy="3312368"/>
          </a:xfrm>
          <a:prstGeom prst="rect">
            <a:avLst/>
          </a:prstGeom>
        </p:spPr>
      </p:pic>
      <p:pic>
        <p:nvPicPr>
          <p:cNvPr id="8" name="Рисунок 7" descr="СТАПОЛ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1214422"/>
          </a:xfrm>
          <a:prstGeom prst="rect">
            <a:avLst/>
          </a:prstGeom>
        </p:spPr>
      </p:pic>
      <p:pic>
        <p:nvPicPr>
          <p:cNvPr id="9" name="Рисунок 8" descr="СТАПО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88937"/>
            <a:ext cx="714380" cy="882609"/>
          </a:xfrm>
          <a:prstGeom prst="rect">
            <a:avLst/>
          </a:prstGeom>
        </p:spPr>
      </p:pic>
      <p:pic>
        <p:nvPicPr>
          <p:cNvPr id="10" name="Рисунок 9" descr="СТАПОЛ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52223"/>
            <a:ext cx="9001156" cy="54058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5720" y="1571612"/>
            <a:ext cx="1058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DE2529"/>
                </a:solidFill>
              </a:rPr>
              <a:t>СтаПол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2644457"/>
            <a:ext cx="51125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Мы предлагаем Вам </a:t>
            </a:r>
          </a:p>
          <a:p>
            <a:r>
              <a:rPr lang="ru-RU" sz="1600" dirty="0"/>
              <a:t>алкидные, эпоксидные, полиуретановые, </a:t>
            </a:r>
          </a:p>
          <a:p>
            <a:r>
              <a:rPr lang="ru-RU" sz="1600" dirty="0"/>
              <a:t>акриловые и кремнийорганические промышленные</a:t>
            </a:r>
          </a:p>
          <a:p>
            <a:r>
              <a:rPr lang="ru-RU" sz="1600" dirty="0"/>
              <a:t>и антикоррозионные покрытия, эпоксидные и полиуретановые покрытия для полов, </a:t>
            </a:r>
          </a:p>
          <a:p>
            <a:r>
              <a:rPr lang="ru-RU" sz="1600" dirty="0"/>
              <a:t>широчайший диапазон продуктов для </a:t>
            </a:r>
          </a:p>
          <a:p>
            <a:r>
              <a:rPr lang="ru-RU" sz="1600" dirty="0"/>
              <a:t>любых Ваших нужд. </a:t>
            </a:r>
          </a:p>
          <a:p>
            <a:endParaRPr lang="ru-RU" sz="1600" dirty="0"/>
          </a:p>
          <a:p>
            <a:r>
              <a:rPr lang="ru-RU" sz="1600" dirty="0"/>
              <a:t>Вы получите Ваш заказ на нашем складе во Владимирской области либо мы доставим его в указанную Вами точку России и СНГ. </a:t>
            </a:r>
          </a:p>
        </p:txBody>
      </p:sp>
      <p:sp>
        <p:nvSpPr>
          <p:cNvPr id="7" name="Равнобедренный треугольник 6"/>
          <p:cNvSpPr/>
          <p:nvPr/>
        </p:nvSpPr>
        <p:spPr>
          <a:xfrm rot="5400000">
            <a:off x="2987824" y="4437112"/>
            <a:ext cx="936104" cy="504056"/>
          </a:xfrm>
          <a:prstGeom prst="triangle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996952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Наш ассортиментный портфель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23928" y="4509120"/>
            <a:ext cx="1224136" cy="45719"/>
          </a:xfrm>
          <a:prstGeom prst="rect">
            <a:avLst/>
          </a:prstGeom>
          <a:solidFill>
            <a:srgbClr val="E03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102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3535</Words>
  <Application>Microsoft Office PowerPoint</Application>
  <PresentationFormat>Экран (4:3)</PresentationFormat>
  <Paragraphs>559</Paragraphs>
  <Slides>53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Arial</vt:lpstr>
      <vt:lpstr>Calibri</vt:lpstr>
      <vt:lpstr>Myriad Pro</vt:lpstr>
      <vt:lpstr>PT Sans</vt:lpstr>
      <vt:lpstr>Roboto condensed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</dc:creator>
  <cp:lastModifiedBy>Мизерный Алексей</cp:lastModifiedBy>
  <cp:revision>53</cp:revision>
  <dcterms:created xsi:type="dcterms:W3CDTF">2019-10-21T08:32:41Z</dcterms:created>
  <dcterms:modified xsi:type="dcterms:W3CDTF">2020-04-09T16:08:35Z</dcterms:modified>
</cp:coreProperties>
</file>