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453" r:id="rId4"/>
    <p:sldId id="257" r:id="rId5"/>
    <p:sldId id="454" r:id="rId6"/>
    <p:sldId id="455" r:id="rId7"/>
    <p:sldId id="456" r:id="rId8"/>
    <p:sldId id="457" r:id="rId9"/>
    <p:sldId id="458" r:id="rId10"/>
    <p:sldId id="459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349" r:id="rId19"/>
    <p:sldId id="406" r:id="rId20"/>
    <p:sldId id="416" r:id="rId21"/>
    <p:sldId id="405" r:id="rId22"/>
    <p:sldId id="469" r:id="rId23"/>
    <p:sldId id="417" r:id="rId24"/>
    <p:sldId id="418" r:id="rId25"/>
    <p:sldId id="4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529"/>
    <a:srgbClr val="E030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зерный Алексей" userId="9d3962b9eec7c418" providerId="LiveId" clId="{71229B37-5487-4DE2-A298-C3581B901A8D}"/>
    <pc:docChg chg="custSel modSld">
      <pc:chgData name="Мизерный Алексей" userId="9d3962b9eec7c418" providerId="LiveId" clId="{71229B37-5487-4DE2-A298-C3581B901A8D}" dt="2021-12-16T12:50:24.265" v="34" actId="478"/>
      <pc:docMkLst>
        <pc:docMk/>
      </pc:docMkLst>
      <pc:sldChg chg="delSp mod">
        <pc:chgData name="Мизерный Алексей" userId="9d3962b9eec7c418" providerId="LiveId" clId="{71229B37-5487-4DE2-A298-C3581B901A8D}" dt="2021-12-16T12:50:24.265" v="34" actId="478"/>
        <pc:sldMkLst>
          <pc:docMk/>
          <pc:sldMk cId="3470184612" sldId="454"/>
        </pc:sldMkLst>
        <pc:picChg chg="del">
          <ac:chgData name="Мизерный Алексей" userId="9d3962b9eec7c418" providerId="LiveId" clId="{71229B37-5487-4DE2-A298-C3581B901A8D}" dt="2021-12-16T12:50:24.265" v="34" actId="478"/>
          <ac:picMkLst>
            <pc:docMk/>
            <pc:sldMk cId="3470184612" sldId="454"/>
            <ac:picMk id="16" creationId="{EC8EBB03-F271-4437-9A61-F77C880EE51B}"/>
          </ac:picMkLst>
        </pc:picChg>
      </pc:sldChg>
      <pc:sldChg chg="modSp mod">
        <pc:chgData name="Мизерный Алексей" userId="9d3962b9eec7c418" providerId="LiveId" clId="{71229B37-5487-4DE2-A298-C3581B901A8D}" dt="2021-12-16T12:49:46.775" v="33" actId="20577"/>
        <pc:sldMkLst>
          <pc:docMk/>
          <pc:sldMk cId="1401694960" sldId="455"/>
        </pc:sldMkLst>
        <pc:spChg chg="mod">
          <ac:chgData name="Мизерный Алексей" userId="9d3962b9eec7c418" providerId="LiveId" clId="{71229B37-5487-4DE2-A298-C3581B901A8D}" dt="2021-12-16T12:49:46.775" v="33" actId="20577"/>
          <ac:spMkLst>
            <pc:docMk/>
            <pc:sldMk cId="1401694960" sldId="455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45005-BD6F-4C5C-8F06-8D7CF17C483E}" type="doc">
      <dgm:prSet loTypeId="urn:microsoft.com/office/officeart/2005/8/layout/cycle4#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022F4A1A-1DBA-4255-A2EE-AC7716DF22CD}">
      <dgm:prSet phldrT="[Text]"/>
      <dgm:spPr/>
      <dgm:t>
        <a:bodyPr/>
        <a:lstStyle/>
        <a:p>
          <a:r>
            <a:rPr lang="ru-RU" dirty="0"/>
            <a:t>Немецкие технологии</a:t>
          </a:r>
          <a:endParaRPr lang="de-AT" dirty="0"/>
        </a:p>
      </dgm:t>
    </dgm:pt>
    <dgm:pt modelId="{F1D99BAD-67A2-4365-9729-D685E203A665}" type="parTrans" cxnId="{33D36447-1A71-41CE-B292-68C608C60712}">
      <dgm:prSet/>
      <dgm:spPr/>
      <dgm:t>
        <a:bodyPr/>
        <a:lstStyle/>
        <a:p>
          <a:endParaRPr lang="de-AT"/>
        </a:p>
      </dgm:t>
    </dgm:pt>
    <dgm:pt modelId="{FF459087-9438-4791-8FFB-6E00BF111763}" type="sibTrans" cxnId="{33D36447-1A71-41CE-B292-68C608C60712}">
      <dgm:prSet/>
      <dgm:spPr/>
      <dgm:t>
        <a:bodyPr/>
        <a:lstStyle/>
        <a:p>
          <a:endParaRPr lang="de-AT"/>
        </a:p>
      </dgm:t>
    </dgm:pt>
    <dgm:pt modelId="{95F13F93-E8E6-4ED9-888D-794A555F63CA}">
      <dgm:prSet phldrT="[Text]" custT="1"/>
      <dgm:spPr/>
      <dgm:t>
        <a:bodyPr/>
        <a:lstStyle/>
        <a:p>
          <a:r>
            <a:rPr lang="ru-RU" sz="1000" dirty="0"/>
            <a:t>Техническая поддержка</a:t>
          </a:r>
          <a:endParaRPr lang="de-AT" sz="1000" dirty="0"/>
        </a:p>
      </dgm:t>
    </dgm:pt>
    <dgm:pt modelId="{1909BE60-937A-44FA-A058-28B870C66273}" type="parTrans" cxnId="{1A504A44-E004-4F51-B51A-0E19F136CCB3}">
      <dgm:prSet/>
      <dgm:spPr/>
      <dgm:t>
        <a:bodyPr/>
        <a:lstStyle/>
        <a:p>
          <a:endParaRPr lang="de-AT"/>
        </a:p>
      </dgm:t>
    </dgm:pt>
    <dgm:pt modelId="{036F4942-FC8E-4C43-9636-A3BD8F8E9D23}" type="sibTrans" cxnId="{1A504A44-E004-4F51-B51A-0E19F136CCB3}">
      <dgm:prSet/>
      <dgm:spPr/>
      <dgm:t>
        <a:bodyPr/>
        <a:lstStyle/>
        <a:p>
          <a:endParaRPr lang="de-AT"/>
        </a:p>
      </dgm:t>
    </dgm:pt>
    <dgm:pt modelId="{14C80DAE-EE13-4BDA-B67B-9EEFCEBB48C7}">
      <dgm:prSet phldrT="[Text]"/>
      <dgm:spPr/>
      <dgm:t>
        <a:bodyPr/>
        <a:lstStyle/>
        <a:p>
          <a:r>
            <a:rPr lang="ru-RU" dirty="0"/>
            <a:t>Партнерство</a:t>
          </a:r>
          <a:endParaRPr lang="de-AT" dirty="0"/>
        </a:p>
      </dgm:t>
    </dgm:pt>
    <dgm:pt modelId="{5D4575C1-9AD1-4DD4-9344-C28E3C014BD8}" type="parTrans" cxnId="{99AF9B8E-E272-4E6D-8FFB-F9F61C4B1020}">
      <dgm:prSet/>
      <dgm:spPr/>
      <dgm:t>
        <a:bodyPr/>
        <a:lstStyle/>
        <a:p>
          <a:endParaRPr lang="de-AT"/>
        </a:p>
      </dgm:t>
    </dgm:pt>
    <dgm:pt modelId="{E7F146FB-3ADC-4F46-9690-22B8984B8842}" type="sibTrans" cxnId="{99AF9B8E-E272-4E6D-8FFB-F9F61C4B1020}">
      <dgm:prSet/>
      <dgm:spPr/>
      <dgm:t>
        <a:bodyPr/>
        <a:lstStyle/>
        <a:p>
          <a:endParaRPr lang="de-AT"/>
        </a:p>
      </dgm:t>
    </dgm:pt>
    <dgm:pt modelId="{1ACE88A8-F582-40A2-9678-012545A8254E}">
      <dgm:prSet phldrT="[Text]" custT="1"/>
      <dgm:spPr/>
      <dgm:t>
        <a:bodyPr/>
        <a:lstStyle/>
        <a:p>
          <a:pPr algn="r"/>
          <a:r>
            <a:rPr lang="ru-RU" sz="1000" dirty="0"/>
            <a:t>Сервис для клиентов</a:t>
          </a:r>
          <a:endParaRPr lang="de-AT" sz="1000" dirty="0"/>
        </a:p>
      </dgm:t>
    </dgm:pt>
    <dgm:pt modelId="{0D726CBA-906C-417F-9ED3-CF9ECB3CAB58}" type="parTrans" cxnId="{D8768541-D635-440B-B115-A29D43AFB804}">
      <dgm:prSet/>
      <dgm:spPr/>
      <dgm:t>
        <a:bodyPr/>
        <a:lstStyle/>
        <a:p>
          <a:endParaRPr lang="de-AT"/>
        </a:p>
      </dgm:t>
    </dgm:pt>
    <dgm:pt modelId="{08D2912B-6C6C-4EBE-8045-66B80DEB1FA4}" type="sibTrans" cxnId="{D8768541-D635-440B-B115-A29D43AFB804}">
      <dgm:prSet/>
      <dgm:spPr/>
      <dgm:t>
        <a:bodyPr/>
        <a:lstStyle/>
        <a:p>
          <a:endParaRPr lang="de-AT"/>
        </a:p>
      </dgm:t>
    </dgm:pt>
    <dgm:pt modelId="{B69262AA-ED25-47AF-9119-D589785ED06F}">
      <dgm:prSet phldrT="[Text]"/>
      <dgm:spPr/>
      <dgm:t>
        <a:bodyPr/>
        <a:lstStyle/>
        <a:p>
          <a:r>
            <a:rPr lang="ru-RU" noProof="0" dirty="0"/>
            <a:t>Лидерство</a:t>
          </a:r>
          <a:endParaRPr lang="en-GB" noProof="0" dirty="0"/>
        </a:p>
      </dgm:t>
    </dgm:pt>
    <dgm:pt modelId="{D5E43AD1-4093-417A-9221-6EDA03136F7E}" type="parTrans" cxnId="{C79EF58D-27BA-4FA8-B238-E890EC27E7D9}">
      <dgm:prSet/>
      <dgm:spPr/>
      <dgm:t>
        <a:bodyPr/>
        <a:lstStyle/>
        <a:p>
          <a:endParaRPr lang="de-AT"/>
        </a:p>
      </dgm:t>
    </dgm:pt>
    <dgm:pt modelId="{3F69059A-E284-4909-8728-C50C41B9D5A8}" type="sibTrans" cxnId="{C79EF58D-27BA-4FA8-B238-E890EC27E7D9}">
      <dgm:prSet/>
      <dgm:spPr/>
      <dgm:t>
        <a:bodyPr/>
        <a:lstStyle/>
        <a:p>
          <a:endParaRPr lang="de-AT"/>
        </a:p>
      </dgm:t>
    </dgm:pt>
    <dgm:pt modelId="{ACF25F12-1344-4766-B4C7-FDE3CD0936F4}">
      <dgm:prSet phldrT="[Text]" custT="1"/>
      <dgm:spPr/>
      <dgm:t>
        <a:bodyPr/>
        <a:lstStyle/>
        <a:p>
          <a:pPr algn="r"/>
          <a:r>
            <a:rPr lang="ru-RU" sz="1000" dirty="0"/>
            <a:t>Лидер в области производства полимерных полов  в Германии</a:t>
          </a:r>
          <a:endParaRPr lang="de-AT" sz="1000" dirty="0"/>
        </a:p>
      </dgm:t>
    </dgm:pt>
    <dgm:pt modelId="{B0073F6E-E150-459C-A2EC-1E7B4D1DE730}" type="parTrans" cxnId="{50E8BB68-671D-4A54-A06C-435FAD262146}">
      <dgm:prSet/>
      <dgm:spPr/>
      <dgm:t>
        <a:bodyPr/>
        <a:lstStyle/>
        <a:p>
          <a:endParaRPr lang="de-AT"/>
        </a:p>
      </dgm:t>
    </dgm:pt>
    <dgm:pt modelId="{E9C066CC-3C8F-46C0-9021-903FB5FFD6B0}" type="sibTrans" cxnId="{50E8BB68-671D-4A54-A06C-435FAD262146}">
      <dgm:prSet/>
      <dgm:spPr/>
      <dgm:t>
        <a:bodyPr/>
        <a:lstStyle/>
        <a:p>
          <a:endParaRPr lang="de-AT"/>
        </a:p>
      </dgm:t>
    </dgm:pt>
    <dgm:pt modelId="{93320F01-61D0-4689-AB71-65164E54D0D4}">
      <dgm:prSet phldrT="[Text]"/>
      <dgm:spPr/>
      <dgm:t>
        <a:bodyPr/>
        <a:lstStyle/>
        <a:p>
          <a:r>
            <a:rPr lang="ru-RU" dirty="0"/>
            <a:t>Надежность</a:t>
          </a:r>
          <a:endParaRPr lang="de-AT" dirty="0"/>
        </a:p>
      </dgm:t>
    </dgm:pt>
    <dgm:pt modelId="{C318F28C-A95B-4FE9-844D-729FFF8CB74D}" type="parTrans" cxnId="{42C91F5E-CE63-4575-A593-37071C3E4061}">
      <dgm:prSet/>
      <dgm:spPr/>
      <dgm:t>
        <a:bodyPr/>
        <a:lstStyle/>
        <a:p>
          <a:endParaRPr lang="de-AT"/>
        </a:p>
      </dgm:t>
    </dgm:pt>
    <dgm:pt modelId="{6530748B-3699-4675-A9E3-731B35BD979E}" type="sibTrans" cxnId="{42C91F5E-CE63-4575-A593-37071C3E4061}">
      <dgm:prSet/>
      <dgm:spPr/>
      <dgm:t>
        <a:bodyPr/>
        <a:lstStyle/>
        <a:p>
          <a:endParaRPr lang="de-AT"/>
        </a:p>
      </dgm:t>
    </dgm:pt>
    <dgm:pt modelId="{CACAF268-F897-4E07-A8A1-4751100C42E2}">
      <dgm:prSet phldrT="[Text]" custT="1"/>
      <dgm:spPr/>
      <dgm:t>
        <a:bodyPr/>
        <a:lstStyle/>
        <a:p>
          <a:r>
            <a:rPr lang="ru-RU" sz="1000" dirty="0"/>
            <a:t>Культура и ценности</a:t>
          </a:r>
          <a:endParaRPr lang="de-AT" sz="1000" dirty="0"/>
        </a:p>
      </dgm:t>
    </dgm:pt>
    <dgm:pt modelId="{03DAA642-EE4D-4F7B-BD84-0B1F4164187C}" type="parTrans" cxnId="{1AE505F2-7475-4F9A-85A0-C07CE3F33069}">
      <dgm:prSet/>
      <dgm:spPr/>
      <dgm:t>
        <a:bodyPr/>
        <a:lstStyle/>
        <a:p>
          <a:endParaRPr lang="de-AT"/>
        </a:p>
      </dgm:t>
    </dgm:pt>
    <dgm:pt modelId="{FB0C7BDF-40A3-4D57-9C86-AC3A626E39D3}" type="sibTrans" cxnId="{1AE505F2-7475-4F9A-85A0-C07CE3F33069}">
      <dgm:prSet/>
      <dgm:spPr/>
      <dgm:t>
        <a:bodyPr/>
        <a:lstStyle/>
        <a:p>
          <a:endParaRPr lang="de-AT"/>
        </a:p>
      </dgm:t>
    </dgm:pt>
    <dgm:pt modelId="{581DD1DA-C0A9-44E1-A756-8C4F0CC6CC74}">
      <dgm:prSet phldrT="[Text]" custT="1"/>
      <dgm:spPr/>
      <dgm:t>
        <a:bodyPr/>
        <a:lstStyle/>
        <a:p>
          <a:r>
            <a:rPr lang="ru-RU" sz="1000" dirty="0"/>
            <a:t>Наши клиенты – источник вдохновения для нашей работы</a:t>
          </a:r>
          <a:endParaRPr lang="de-AT" sz="1000" dirty="0"/>
        </a:p>
      </dgm:t>
    </dgm:pt>
    <dgm:pt modelId="{C0F44C7A-7BD7-470D-8A8C-E3C83547291A}" type="parTrans" cxnId="{27644AC5-4D7C-49E9-BF48-314D80562574}">
      <dgm:prSet/>
      <dgm:spPr/>
      <dgm:t>
        <a:bodyPr/>
        <a:lstStyle/>
        <a:p>
          <a:endParaRPr lang="ru-RU"/>
        </a:p>
      </dgm:t>
    </dgm:pt>
    <dgm:pt modelId="{E6014BA5-4C68-403F-B66D-7775A05ADD37}" type="sibTrans" cxnId="{27644AC5-4D7C-49E9-BF48-314D80562574}">
      <dgm:prSet/>
      <dgm:spPr/>
      <dgm:t>
        <a:bodyPr/>
        <a:lstStyle/>
        <a:p>
          <a:endParaRPr lang="ru-RU"/>
        </a:p>
      </dgm:t>
    </dgm:pt>
    <dgm:pt modelId="{94CC9AD7-FCCD-4472-9F16-44394CFEB492}">
      <dgm:prSet phldrT="[Text]" custT="1"/>
      <dgm:spPr/>
      <dgm:t>
        <a:bodyPr/>
        <a:lstStyle/>
        <a:p>
          <a:r>
            <a:rPr lang="ru-RU" sz="1000" dirty="0"/>
            <a:t>НИОКР</a:t>
          </a:r>
          <a:endParaRPr lang="de-AT" sz="1000" dirty="0"/>
        </a:p>
      </dgm:t>
    </dgm:pt>
    <dgm:pt modelId="{5C6FCDDA-3BDC-48AA-A90D-2D75FDCBCDA9}" type="parTrans" cxnId="{D0A8AF46-2971-4846-9B33-0899FDB6E44C}">
      <dgm:prSet/>
      <dgm:spPr/>
      <dgm:t>
        <a:bodyPr/>
        <a:lstStyle/>
        <a:p>
          <a:endParaRPr lang="ru-RU"/>
        </a:p>
      </dgm:t>
    </dgm:pt>
    <dgm:pt modelId="{F9832C09-17A0-4399-831D-A248AD51B8AD}" type="sibTrans" cxnId="{D0A8AF46-2971-4846-9B33-0899FDB6E44C}">
      <dgm:prSet/>
      <dgm:spPr/>
      <dgm:t>
        <a:bodyPr/>
        <a:lstStyle/>
        <a:p>
          <a:endParaRPr lang="ru-RU"/>
        </a:p>
      </dgm:t>
    </dgm:pt>
    <dgm:pt modelId="{6926212A-D97A-4BC3-8FB5-0550C53D2345}">
      <dgm:prSet phldrT="[Text]"/>
      <dgm:spPr/>
      <dgm:t>
        <a:bodyPr/>
        <a:lstStyle/>
        <a:p>
          <a:endParaRPr lang="de-AT" sz="700" dirty="0"/>
        </a:p>
      </dgm:t>
    </dgm:pt>
    <dgm:pt modelId="{E73A89A1-BE95-48D5-99EC-F078C2C02A91}" type="parTrans" cxnId="{3D8241DC-62A7-45A7-B0D4-A157049101C2}">
      <dgm:prSet/>
      <dgm:spPr/>
      <dgm:t>
        <a:bodyPr/>
        <a:lstStyle/>
        <a:p>
          <a:endParaRPr lang="ru-RU"/>
        </a:p>
      </dgm:t>
    </dgm:pt>
    <dgm:pt modelId="{9D6C1CF4-6227-459F-91FD-297E01839E82}" type="sibTrans" cxnId="{3D8241DC-62A7-45A7-B0D4-A157049101C2}">
      <dgm:prSet/>
      <dgm:spPr/>
      <dgm:t>
        <a:bodyPr/>
        <a:lstStyle/>
        <a:p>
          <a:endParaRPr lang="ru-RU"/>
        </a:p>
      </dgm:t>
    </dgm:pt>
    <dgm:pt modelId="{26494BEA-04EB-4DFA-ACF2-464755752C98}">
      <dgm:prSet phldrT="[Text]" custT="1"/>
      <dgm:spPr/>
      <dgm:t>
        <a:bodyPr/>
        <a:lstStyle/>
        <a:p>
          <a:r>
            <a:rPr lang="ru-RU" sz="1000" dirty="0"/>
            <a:t>Инновации</a:t>
          </a:r>
          <a:endParaRPr lang="de-AT" sz="1000" dirty="0"/>
        </a:p>
      </dgm:t>
    </dgm:pt>
    <dgm:pt modelId="{89C463A7-EAA1-4F34-9AEC-098C96F79B67}" type="parTrans" cxnId="{1D850F9E-E62D-4EFD-B420-925F40808BAC}">
      <dgm:prSet/>
      <dgm:spPr/>
      <dgm:t>
        <a:bodyPr/>
        <a:lstStyle/>
        <a:p>
          <a:endParaRPr lang="ru-RU"/>
        </a:p>
      </dgm:t>
    </dgm:pt>
    <dgm:pt modelId="{F617E7BA-F4F7-4568-B001-9E1FFE8C18DC}" type="sibTrans" cxnId="{1D850F9E-E62D-4EFD-B420-925F40808BAC}">
      <dgm:prSet/>
      <dgm:spPr/>
      <dgm:t>
        <a:bodyPr/>
        <a:lstStyle/>
        <a:p>
          <a:endParaRPr lang="ru-RU"/>
        </a:p>
      </dgm:t>
    </dgm:pt>
    <dgm:pt modelId="{8CBB494E-318D-407B-963E-5C5957292097}">
      <dgm:prSet phldrT="[Text]" custT="1"/>
      <dgm:spPr/>
      <dgm:t>
        <a:bodyPr/>
        <a:lstStyle/>
        <a:p>
          <a:r>
            <a:rPr lang="ru-RU" sz="1000" dirty="0"/>
            <a:t> общественное признание </a:t>
          </a:r>
          <a:endParaRPr lang="de-AT" sz="1000" dirty="0"/>
        </a:p>
      </dgm:t>
    </dgm:pt>
    <dgm:pt modelId="{8291D9CA-4939-46FA-A859-3A9A673462B2}" type="parTrans" cxnId="{85F9DFC1-3E55-403C-ADAA-D6124D8A6BCA}">
      <dgm:prSet/>
      <dgm:spPr/>
      <dgm:t>
        <a:bodyPr/>
        <a:lstStyle/>
        <a:p>
          <a:endParaRPr lang="ru-RU"/>
        </a:p>
      </dgm:t>
    </dgm:pt>
    <dgm:pt modelId="{00441FCE-FF49-429B-A2A6-D68D420C30D4}" type="sibTrans" cxnId="{85F9DFC1-3E55-403C-ADAA-D6124D8A6BCA}">
      <dgm:prSet/>
      <dgm:spPr/>
      <dgm:t>
        <a:bodyPr/>
        <a:lstStyle/>
        <a:p>
          <a:endParaRPr lang="ru-RU"/>
        </a:p>
      </dgm:t>
    </dgm:pt>
    <dgm:pt modelId="{21CD4854-2E5A-4AFE-AE5B-1224709E5685}">
      <dgm:prSet phldrT="[Text]" custT="1"/>
      <dgm:spPr/>
      <dgm:t>
        <a:bodyPr/>
        <a:lstStyle/>
        <a:p>
          <a:pPr algn="r"/>
          <a:r>
            <a:rPr lang="ru-RU" sz="1000" dirty="0"/>
            <a:t>Широкий ассортимент</a:t>
          </a:r>
          <a:endParaRPr lang="de-AT" sz="1000" dirty="0"/>
        </a:p>
      </dgm:t>
    </dgm:pt>
    <dgm:pt modelId="{28654790-1475-407F-A0DC-55E8AEA105C3}" type="parTrans" cxnId="{F1323A83-D393-4C02-B79F-7FF0EAB00F79}">
      <dgm:prSet/>
      <dgm:spPr/>
      <dgm:t>
        <a:bodyPr/>
        <a:lstStyle/>
        <a:p>
          <a:endParaRPr lang="ru-RU"/>
        </a:p>
      </dgm:t>
    </dgm:pt>
    <dgm:pt modelId="{254BC9B4-B2D3-4B22-A448-EFD32794BF93}" type="sibTrans" cxnId="{F1323A83-D393-4C02-B79F-7FF0EAB00F79}">
      <dgm:prSet/>
      <dgm:spPr/>
      <dgm:t>
        <a:bodyPr/>
        <a:lstStyle/>
        <a:p>
          <a:endParaRPr lang="ru-RU"/>
        </a:p>
      </dgm:t>
    </dgm:pt>
    <dgm:pt modelId="{ACFC158C-EDCA-42BA-A888-C37DAC7CE4AB}">
      <dgm:prSet phldrT="[Text]" custT="1"/>
      <dgm:spPr/>
      <dgm:t>
        <a:bodyPr/>
        <a:lstStyle/>
        <a:p>
          <a:pPr algn="r"/>
          <a:r>
            <a:rPr lang="ru-RU" sz="1000" dirty="0"/>
            <a:t>Фокус на нуждах клиентов</a:t>
          </a:r>
          <a:endParaRPr lang="de-AT" sz="1000" dirty="0"/>
        </a:p>
      </dgm:t>
    </dgm:pt>
    <dgm:pt modelId="{B70683C0-2E47-4F44-8F87-F017900F0AF8}" type="parTrans" cxnId="{D0A33321-306E-43CF-8BEE-38AF03BD9B1D}">
      <dgm:prSet/>
      <dgm:spPr/>
      <dgm:t>
        <a:bodyPr/>
        <a:lstStyle/>
        <a:p>
          <a:endParaRPr lang="ru-RU"/>
        </a:p>
      </dgm:t>
    </dgm:pt>
    <dgm:pt modelId="{54640633-00F2-4529-AE8B-2F27A93E6C3E}" type="sibTrans" cxnId="{D0A33321-306E-43CF-8BEE-38AF03BD9B1D}">
      <dgm:prSet/>
      <dgm:spPr/>
      <dgm:t>
        <a:bodyPr/>
        <a:lstStyle/>
        <a:p>
          <a:endParaRPr lang="ru-RU"/>
        </a:p>
      </dgm:t>
    </dgm:pt>
    <dgm:pt modelId="{DFCC11AB-88CD-49B8-B57E-E18DFDA8BAD9}">
      <dgm:prSet phldrT="[Text]" custT="1"/>
      <dgm:spPr/>
      <dgm:t>
        <a:bodyPr/>
        <a:lstStyle/>
        <a:p>
          <a:pPr algn="r"/>
          <a:r>
            <a:rPr lang="ru-RU" sz="1000" dirty="0"/>
            <a:t>Наши проекты – гарантия    качества наших материалов</a:t>
          </a:r>
          <a:endParaRPr lang="de-AT" sz="1000" dirty="0"/>
        </a:p>
      </dgm:t>
    </dgm:pt>
    <dgm:pt modelId="{B3720211-4AB8-4556-BD4D-8C34C1ECCF59}" type="parTrans" cxnId="{D3F0C5AE-0B15-4D1A-9001-272F0FA8CC91}">
      <dgm:prSet/>
      <dgm:spPr/>
      <dgm:t>
        <a:bodyPr/>
        <a:lstStyle/>
        <a:p>
          <a:endParaRPr lang="ru-RU"/>
        </a:p>
      </dgm:t>
    </dgm:pt>
    <dgm:pt modelId="{6EDE8E88-9A3A-4A18-8730-4820A41FD0EF}" type="sibTrans" cxnId="{D3F0C5AE-0B15-4D1A-9001-272F0FA8CC91}">
      <dgm:prSet/>
      <dgm:spPr/>
      <dgm:t>
        <a:bodyPr/>
        <a:lstStyle/>
        <a:p>
          <a:endParaRPr lang="ru-RU"/>
        </a:p>
      </dgm:t>
    </dgm:pt>
    <dgm:pt modelId="{0A7FFE06-B79E-4B65-A720-6EF6B0879EA1}" type="pres">
      <dgm:prSet presAssocID="{60445005-BD6F-4C5C-8F06-8D7CF17C4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058F04E-3DC9-4447-8C06-EDD45D48188C}" type="pres">
      <dgm:prSet presAssocID="{60445005-BD6F-4C5C-8F06-8D7CF17C483E}" presName="children" presStyleCnt="0"/>
      <dgm:spPr/>
    </dgm:pt>
    <dgm:pt modelId="{5A9DE981-46D6-49A1-8AD7-839056D1D2E7}" type="pres">
      <dgm:prSet presAssocID="{60445005-BD6F-4C5C-8F06-8D7CF17C483E}" presName="child1group" presStyleCnt="0"/>
      <dgm:spPr/>
    </dgm:pt>
    <dgm:pt modelId="{121DAA70-E300-4736-AA65-ECC9B0DFE186}" type="pres">
      <dgm:prSet presAssocID="{60445005-BD6F-4C5C-8F06-8D7CF17C483E}" presName="child1" presStyleLbl="bgAcc1" presStyleIdx="0" presStyleCnt="4" custScaleY="164917" custLinFactNeighborX="5059" custLinFactNeighborY="14310"/>
      <dgm:spPr/>
    </dgm:pt>
    <dgm:pt modelId="{F8D67261-C19F-40A3-91DB-9F87B8744C3F}" type="pres">
      <dgm:prSet presAssocID="{60445005-BD6F-4C5C-8F06-8D7CF17C483E}" presName="child1Text" presStyleLbl="bgAcc1" presStyleIdx="0" presStyleCnt="4">
        <dgm:presLayoutVars>
          <dgm:bulletEnabled val="1"/>
        </dgm:presLayoutVars>
      </dgm:prSet>
      <dgm:spPr/>
    </dgm:pt>
    <dgm:pt modelId="{16B1F432-384C-4862-B873-D4EE8A91037D}" type="pres">
      <dgm:prSet presAssocID="{60445005-BD6F-4C5C-8F06-8D7CF17C483E}" presName="child2group" presStyleCnt="0"/>
      <dgm:spPr/>
    </dgm:pt>
    <dgm:pt modelId="{7E45A9F8-0354-4506-A51F-6C9339901B62}" type="pres">
      <dgm:prSet presAssocID="{60445005-BD6F-4C5C-8F06-8D7CF17C483E}" presName="child2" presStyleLbl="bgAcc1" presStyleIdx="1" presStyleCnt="4" custScaleY="170694" custLinFactNeighborX="-7012" custLinFactNeighborY="17968"/>
      <dgm:spPr/>
    </dgm:pt>
    <dgm:pt modelId="{E4FF66BB-30C0-4E72-A8A9-A3F5F636D032}" type="pres">
      <dgm:prSet presAssocID="{60445005-BD6F-4C5C-8F06-8D7CF17C483E}" presName="child2Text" presStyleLbl="bgAcc1" presStyleIdx="1" presStyleCnt="4">
        <dgm:presLayoutVars>
          <dgm:bulletEnabled val="1"/>
        </dgm:presLayoutVars>
      </dgm:prSet>
      <dgm:spPr/>
    </dgm:pt>
    <dgm:pt modelId="{44CC9127-8EA8-4BBF-B4EA-80746D1191BC}" type="pres">
      <dgm:prSet presAssocID="{60445005-BD6F-4C5C-8F06-8D7CF17C483E}" presName="child3group" presStyleCnt="0"/>
      <dgm:spPr/>
    </dgm:pt>
    <dgm:pt modelId="{D8C63D43-3370-4AFD-A740-A5E1039DD529}" type="pres">
      <dgm:prSet presAssocID="{60445005-BD6F-4C5C-8F06-8D7CF17C483E}" presName="child3" presStyleLbl="bgAcc1" presStyleIdx="2" presStyleCnt="4" custScaleX="97216" custScaleY="153379" custLinFactNeighborX="-4315" custLinFactNeighborY="-21071"/>
      <dgm:spPr/>
    </dgm:pt>
    <dgm:pt modelId="{BB650AF4-B591-4C40-BFA1-A4280DA3C0AC}" type="pres">
      <dgm:prSet presAssocID="{60445005-BD6F-4C5C-8F06-8D7CF17C483E}" presName="child3Text" presStyleLbl="bgAcc1" presStyleIdx="2" presStyleCnt="4">
        <dgm:presLayoutVars>
          <dgm:bulletEnabled val="1"/>
        </dgm:presLayoutVars>
      </dgm:prSet>
      <dgm:spPr/>
    </dgm:pt>
    <dgm:pt modelId="{A054E893-5E8A-486F-97F4-04E8DC531003}" type="pres">
      <dgm:prSet presAssocID="{60445005-BD6F-4C5C-8F06-8D7CF17C483E}" presName="child4group" presStyleCnt="0"/>
      <dgm:spPr/>
    </dgm:pt>
    <dgm:pt modelId="{88ABB14F-628B-40C0-9C85-F9B835F319CB}" type="pres">
      <dgm:prSet presAssocID="{60445005-BD6F-4C5C-8F06-8D7CF17C483E}" presName="child4" presStyleLbl="bgAcc1" presStyleIdx="3" presStyleCnt="4" custScaleX="92011" custScaleY="158022" custLinFactNeighborX="6029" custLinFactNeighborY="-25016"/>
      <dgm:spPr/>
    </dgm:pt>
    <dgm:pt modelId="{E10CAD9C-EF2E-4279-AA25-644EF8D0433B}" type="pres">
      <dgm:prSet presAssocID="{60445005-BD6F-4C5C-8F06-8D7CF17C483E}" presName="child4Text" presStyleLbl="bgAcc1" presStyleIdx="3" presStyleCnt="4">
        <dgm:presLayoutVars>
          <dgm:bulletEnabled val="1"/>
        </dgm:presLayoutVars>
      </dgm:prSet>
      <dgm:spPr/>
    </dgm:pt>
    <dgm:pt modelId="{B80E8009-1953-4C17-858F-A31F161FE274}" type="pres">
      <dgm:prSet presAssocID="{60445005-BD6F-4C5C-8F06-8D7CF17C483E}" presName="childPlaceholder" presStyleCnt="0"/>
      <dgm:spPr/>
    </dgm:pt>
    <dgm:pt modelId="{E2A2EB4E-8453-481C-A653-2F9151C06F12}" type="pres">
      <dgm:prSet presAssocID="{60445005-BD6F-4C5C-8F06-8D7CF17C483E}" presName="circle" presStyleCnt="0"/>
      <dgm:spPr/>
    </dgm:pt>
    <dgm:pt modelId="{C97A5747-837E-430B-B239-3E1239AF672A}" type="pres">
      <dgm:prSet presAssocID="{60445005-BD6F-4C5C-8F06-8D7CF17C483E}" presName="quadrant1" presStyleLbl="node1" presStyleIdx="0" presStyleCnt="4" custScaleX="81673" custScaleY="81673" custLinFactNeighborX="11506" custLinFactNeighborY="11473">
        <dgm:presLayoutVars>
          <dgm:chMax val="1"/>
          <dgm:bulletEnabled val="1"/>
        </dgm:presLayoutVars>
      </dgm:prSet>
      <dgm:spPr/>
    </dgm:pt>
    <dgm:pt modelId="{61657CCF-1652-4FB2-98B6-31FEA9FEDF4E}" type="pres">
      <dgm:prSet presAssocID="{60445005-BD6F-4C5C-8F06-8D7CF17C483E}" presName="quadrant2" presStyleLbl="node1" presStyleIdx="1" presStyleCnt="4" custScaleX="81673" custScaleY="81673" custLinFactNeighborX="-6783" custLinFactNeighborY="11473">
        <dgm:presLayoutVars>
          <dgm:chMax val="1"/>
          <dgm:bulletEnabled val="1"/>
        </dgm:presLayoutVars>
      </dgm:prSet>
      <dgm:spPr/>
    </dgm:pt>
    <dgm:pt modelId="{35B048D5-F032-4B7F-99A6-809B83262D3B}" type="pres">
      <dgm:prSet presAssocID="{60445005-BD6F-4C5C-8F06-8D7CF17C483E}" presName="quadrant3" presStyleLbl="node1" presStyleIdx="2" presStyleCnt="4" custScaleX="81673" custScaleY="81673" custLinFactNeighborX="-6783" custLinFactNeighborY="-6816">
        <dgm:presLayoutVars>
          <dgm:chMax val="1"/>
          <dgm:bulletEnabled val="1"/>
        </dgm:presLayoutVars>
      </dgm:prSet>
      <dgm:spPr/>
    </dgm:pt>
    <dgm:pt modelId="{D776D22E-62C2-47F6-88AA-DC432154FCA6}" type="pres">
      <dgm:prSet presAssocID="{60445005-BD6F-4C5C-8F06-8D7CF17C483E}" presName="quadrant4" presStyleLbl="node1" presStyleIdx="3" presStyleCnt="4" custScaleX="81673" custScaleY="81673" custLinFactNeighborX="11506" custLinFactNeighborY="-6816">
        <dgm:presLayoutVars>
          <dgm:chMax val="1"/>
          <dgm:bulletEnabled val="1"/>
        </dgm:presLayoutVars>
      </dgm:prSet>
      <dgm:spPr/>
    </dgm:pt>
    <dgm:pt modelId="{AA23295D-DC86-4AF1-8809-9B474E84A956}" type="pres">
      <dgm:prSet presAssocID="{60445005-BD6F-4C5C-8F06-8D7CF17C483E}" presName="quadrantPlaceholder" presStyleCnt="0"/>
      <dgm:spPr/>
    </dgm:pt>
    <dgm:pt modelId="{2D799C49-0641-4638-84E8-2AF95D8B8495}" type="pres">
      <dgm:prSet presAssocID="{60445005-BD6F-4C5C-8F06-8D7CF17C483E}" presName="center1" presStyleLbl="fgShp" presStyleIdx="0" presStyleCnt="2" custLinFactNeighborX="9459" custLinFactNeighborY="6921"/>
      <dgm:spPr/>
    </dgm:pt>
    <dgm:pt modelId="{F702E5BB-D997-4DBB-876A-00BBBB7B6D0D}" type="pres">
      <dgm:prSet presAssocID="{60445005-BD6F-4C5C-8F06-8D7CF17C483E}" presName="center2" presStyleLbl="fgShp" presStyleIdx="1" presStyleCnt="2" custLinFactNeighborX="9459" custLinFactNeighborY="8657"/>
      <dgm:spPr/>
    </dgm:pt>
  </dgm:ptLst>
  <dgm:cxnLst>
    <dgm:cxn modelId="{07877C04-9F7F-4F37-B4A2-93840F2CF9BB}" type="presOf" srcId="{B69262AA-ED25-47AF-9119-D589785ED06F}" destId="{35B048D5-F032-4B7F-99A6-809B83262D3B}" srcOrd="0" destOrd="0" presId="urn:microsoft.com/office/officeart/2005/8/layout/cycle4#1"/>
    <dgm:cxn modelId="{3FB72011-E59C-4EC1-ADE1-71B39ACC79E6}" type="presOf" srcId="{93320F01-61D0-4689-AB71-65164E54D0D4}" destId="{D776D22E-62C2-47F6-88AA-DC432154FCA6}" srcOrd="0" destOrd="0" presId="urn:microsoft.com/office/officeart/2005/8/layout/cycle4#1"/>
    <dgm:cxn modelId="{F9F26412-E9C1-494A-B0B8-8F536323F324}" type="presOf" srcId="{ACFC158C-EDCA-42BA-A888-C37DAC7CE4AB}" destId="{7E45A9F8-0354-4506-A51F-6C9339901B62}" srcOrd="0" destOrd="2" presId="urn:microsoft.com/office/officeart/2005/8/layout/cycle4#1"/>
    <dgm:cxn modelId="{B2E9E91B-DC91-48D0-8946-20500C60962F}" type="presOf" srcId="{022F4A1A-1DBA-4255-A2EE-AC7716DF22CD}" destId="{C97A5747-837E-430B-B239-3E1239AF672A}" srcOrd="0" destOrd="0" presId="urn:microsoft.com/office/officeart/2005/8/layout/cycle4#1"/>
    <dgm:cxn modelId="{7DC14E20-B5F6-4FC2-B086-5605541048BC}" type="presOf" srcId="{14C80DAE-EE13-4BDA-B67B-9EEFCEBB48C7}" destId="{61657CCF-1652-4FB2-98B6-31FEA9FEDF4E}" srcOrd="0" destOrd="0" presId="urn:microsoft.com/office/officeart/2005/8/layout/cycle4#1"/>
    <dgm:cxn modelId="{D0A33321-306E-43CF-8BEE-38AF03BD9B1D}" srcId="{14C80DAE-EE13-4BDA-B67B-9EEFCEBB48C7}" destId="{ACFC158C-EDCA-42BA-A888-C37DAC7CE4AB}" srcOrd="2" destOrd="0" parTransId="{B70683C0-2E47-4F44-8F87-F017900F0AF8}" sibTransId="{54640633-00F2-4529-AE8B-2F27A93E6C3E}"/>
    <dgm:cxn modelId="{FA69753C-211E-466D-B3C7-6E2193615EFD}" type="presOf" srcId="{CACAF268-F897-4E07-A8A1-4751100C42E2}" destId="{E10CAD9C-EF2E-4279-AA25-644EF8D0433B}" srcOrd="1" destOrd="0" presId="urn:microsoft.com/office/officeart/2005/8/layout/cycle4#1"/>
    <dgm:cxn modelId="{42C91F5E-CE63-4575-A593-37071C3E4061}" srcId="{60445005-BD6F-4C5C-8F06-8D7CF17C483E}" destId="{93320F01-61D0-4689-AB71-65164E54D0D4}" srcOrd="3" destOrd="0" parTransId="{C318F28C-A95B-4FE9-844D-729FFF8CB74D}" sibTransId="{6530748B-3699-4675-A9E3-731B35BD979E}"/>
    <dgm:cxn modelId="{BE785F61-AF54-49A9-AFA1-189DB7D16E08}" type="presOf" srcId="{6926212A-D97A-4BC3-8FB5-0550C53D2345}" destId="{F8D67261-C19F-40A3-91DB-9F87B8744C3F}" srcOrd="1" destOrd="4" presId="urn:microsoft.com/office/officeart/2005/8/layout/cycle4#1"/>
    <dgm:cxn modelId="{D8768541-D635-440B-B115-A29D43AFB804}" srcId="{14C80DAE-EE13-4BDA-B67B-9EEFCEBB48C7}" destId="{1ACE88A8-F582-40A2-9678-012545A8254E}" srcOrd="0" destOrd="0" parTransId="{0D726CBA-906C-417F-9ED3-CF9ECB3CAB58}" sibTransId="{08D2912B-6C6C-4EBE-8045-66B80DEB1FA4}"/>
    <dgm:cxn modelId="{B3813B62-8F9A-48C1-806F-EECD7ACF78B8}" type="presOf" srcId="{60445005-BD6F-4C5C-8F06-8D7CF17C483E}" destId="{0A7FFE06-B79E-4B65-A720-6EF6B0879EA1}" srcOrd="0" destOrd="0" presId="urn:microsoft.com/office/officeart/2005/8/layout/cycle4#1"/>
    <dgm:cxn modelId="{036C0963-1FF6-48AB-AD9F-103FA0E8B485}" type="presOf" srcId="{581DD1DA-C0A9-44E1-A756-8C4F0CC6CC74}" destId="{88ABB14F-628B-40C0-9C85-F9B835F319CB}" srcOrd="0" destOrd="1" presId="urn:microsoft.com/office/officeart/2005/8/layout/cycle4#1"/>
    <dgm:cxn modelId="{E6D13A44-8F88-49B4-99C5-F17FEED89AB4}" type="presOf" srcId="{1ACE88A8-F582-40A2-9678-012545A8254E}" destId="{7E45A9F8-0354-4506-A51F-6C9339901B62}" srcOrd="0" destOrd="0" presId="urn:microsoft.com/office/officeart/2005/8/layout/cycle4#1"/>
    <dgm:cxn modelId="{1A504A44-E004-4F51-B51A-0E19F136CCB3}" srcId="{022F4A1A-1DBA-4255-A2EE-AC7716DF22CD}" destId="{95F13F93-E8E6-4ED9-888D-794A555F63CA}" srcOrd="1" destOrd="0" parTransId="{1909BE60-937A-44FA-A058-28B870C66273}" sibTransId="{036F4942-FC8E-4C43-9636-A3BD8F8E9D23}"/>
    <dgm:cxn modelId="{948D7F65-3673-446F-8E85-EA1B259F8EA8}" type="presOf" srcId="{95F13F93-E8E6-4ED9-888D-794A555F63CA}" destId="{121DAA70-E300-4736-AA65-ECC9B0DFE186}" srcOrd="0" destOrd="1" presId="urn:microsoft.com/office/officeart/2005/8/layout/cycle4#1"/>
    <dgm:cxn modelId="{D301BA45-2EF9-49AD-8B0F-7B12B5905C8B}" type="presOf" srcId="{CACAF268-F897-4E07-A8A1-4751100C42E2}" destId="{88ABB14F-628B-40C0-9C85-F9B835F319CB}" srcOrd="0" destOrd="0" presId="urn:microsoft.com/office/officeart/2005/8/layout/cycle4#1"/>
    <dgm:cxn modelId="{D0A8AF46-2971-4846-9B33-0899FDB6E44C}" srcId="{022F4A1A-1DBA-4255-A2EE-AC7716DF22CD}" destId="{94CC9AD7-FCCD-4472-9F16-44394CFEB492}" srcOrd="0" destOrd="0" parTransId="{5C6FCDDA-3BDC-48AA-A90D-2D75FDCBCDA9}" sibTransId="{F9832C09-17A0-4399-831D-A248AD51B8AD}"/>
    <dgm:cxn modelId="{33D36447-1A71-41CE-B292-68C608C60712}" srcId="{60445005-BD6F-4C5C-8F06-8D7CF17C483E}" destId="{022F4A1A-1DBA-4255-A2EE-AC7716DF22CD}" srcOrd="0" destOrd="0" parTransId="{F1D99BAD-67A2-4365-9729-D685E203A665}" sibTransId="{FF459087-9438-4791-8FFB-6E00BF111763}"/>
    <dgm:cxn modelId="{50E8BB68-671D-4A54-A06C-435FAD262146}" srcId="{B69262AA-ED25-47AF-9119-D589785ED06F}" destId="{ACF25F12-1344-4766-B4C7-FDE3CD0936F4}" srcOrd="0" destOrd="0" parTransId="{B0073F6E-E150-459C-A2EC-1E7B4D1DE730}" sibTransId="{E9C066CC-3C8F-46C0-9021-903FB5FFD6B0}"/>
    <dgm:cxn modelId="{05DA1A4A-0FB3-400D-9540-834220F66C90}" type="presOf" srcId="{21CD4854-2E5A-4AFE-AE5B-1224709E5685}" destId="{E4FF66BB-30C0-4E72-A8A9-A3F5F636D032}" srcOrd="1" destOrd="1" presId="urn:microsoft.com/office/officeart/2005/8/layout/cycle4#1"/>
    <dgm:cxn modelId="{F6E0A54B-0443-456A-AD15-E16B96F16B39}" type="presOf" srcId="{8CBB494E-318D-407B-963E-5C5957292097}" destId="{F8D67261-C19F-40A3-91DB-9F87B8744C3F}" srcOrd="1" destOrd="3" presId="urn:microsoft.com/office/officeart/2005/8/layout/cycle4#1"/>
    <dgm:cxn modelId="{931BC24E-8C37-44A1-85D4-2683AE860D01}" type="presOf" srcId="{DFCC11AB-88CD-49B8-B57E-E18DFDA8BAD9}" destId="{E4FF66BB-30C0-4E72-A8A9-A3F5F636D032}" srcOrd="1" destOrd="3" presId="urn:microsoft.com/office/officeart/2005/8/layout/cycle4#1"/>
    <dgm:cxn modelId="{61569354-FFD9-45C2-9564-FD65673D71B4}" type="presOf" srcId="{DFCC11AB-88CD-49B8-B57E-E18DFDA8BAD9}" destId="{7E45A9F8-0354-4506-A51F-6C9339901B62}" srcOrd="0" destOrd="3" presId="urn:microsoft.com/office/officeart/2005/8/layout/cycle4#1"/>
    <dgm:cxn modelId="{7ED78758-4973-4858-9269-B524107C5233}" type="presOf" srcId="{6926212A-D97A-4BC3-8FB5-0550C53D2345}" destId="{121DAA70-E300-4736-AA65-ECC9B0DFE186}" srcOrd="0" destOrd="4" presId="urn:microsoft.com/office/officeart/2005/8/layout/cycle4#1"/>
    <dgm:cxn modelId="{F1323A83-D393-4C02-B79F-7FF0EAB00F79}" srcId="{14C80DAE-EE13-4BDA-B67B-9EEFCEBB48C7}" destId="{21CD4854-2E5A-4AFE-AE5B-1224709E5685}" srcOrd="1" destOrd="0" parTransId="{28654790-1475-407F-A0DC-55E8AEA105C3}" sibTransId="{254BC9B4-B2D3-4B22-A448-EFD32794BF93}"/>
    <dgm:cxn modelId="{11E07483-5A16-4EBB-A36A-111D9EA5F68E}" type="presOf" srcId="{26494BEA-04EB-4DFA-ACF2-464755752C98}" destId="{121DAA70-E300-4736-AA65-ECC9B0DFE186}" srcOrd="0" destOrd="2" presId="urn:microsoft.com/office/officeart/2005/8/layout/cycle4#1"/>
    <dgm:cxn modelId="{72D5FF8A-FCCD-4EB1-BD87-99A3A161051C}" type="presOf" srcId="{ACF25F12-1344-4766-B4C7-FDE3CD0936F4}" destId="{D8C63D43-3370-4AFD-A740-A5E1039DD529}" srcOrd="0" destOrd="0" presId="urn:microsoft.com/office/officeart/2005/8/layout/cycle4#1"/>
    <dgm:cxn modelId="{C79EF58D-27BA-4FA8-B238-E890EC27E7D9}" srcId="{60445005-BD6F-4C5C-8F06-8D7CF17C483E}" destId="{B69262AA-ED25-47AF-9119-D589785ED06F}" srcOrd="2" destOrd="0" parTransId="{D5E43AD1-4093-417A-9221-6EDA03136F7E}" sibTransId="{3F69059A-E284-4909-8728-C50C41B9D5A8}"/>
    <dgm:cxn modelId="{99AF9B8E-E272-4E6D-8FFB-F9F61C4B1020}" srcId="{60445005-BD6F-4C5C-8F06-8D7CF17C483E}" destId="{14C80DAE-EE13-4BDA-B67B-9EEFCEBB48C7}" srcOrd="1" destOrd="0" parTransId="{5D4575C1-9AD1-4DD4-9344-C28E3C014BD8}" sibTransId="{E7F146FB-3ADC-4F46-9690-22B8984B8842}"/>
    <dgm:cxn modelId="{3974FC99-0B17-41C0-8841-8569FA880DA6}" type="presOf" srcId="{95F13F93-E8E6-4ED9-888D-794A555F63CA}" destId="{F8D67261-C19F-40A3-91DB-9F87B8744C3F}" srcOrd="1" destOrd="1" presId="urn:microsoft.com/office/officeart/2005/8/layout/cycle4#1"/>
    <dgm:cxn modelId="{797CC59A-C0B9-4271-BF82-E479D8A479EF}" type="presOf" srcId="{1ACE88A8-F582-40A2-9678-012545A8254E}" destId="{E4FF66BB-30C0-4E72-A8A9-A3F5F636D032}" srcOrd="1" destOrd="0" presId="urn:microsoft.com/office/officeart/2005/8/layout/cycle4#1"/>
    <dgm:cxn modelId="{1D850F9E-E62D-4EFD-B420-925F40808BAC}" srcId="{022F4A1A-1DBA-4255-A2EE-AC7716DF22CD}" destId="{26494BEA-04EB-4DFA-ACF2-464755752C98}" srcOrd="2" destOrd="0" parTransId="{89C463A7-EAA1-4F34-9AEC-098C96F79B67}" sibTransId="{F617E7BA-F4F7-4568-B001-9E1FFE8C18DC}"/>
    <dgm:cxn modelId="{D3F0C5AE-0B15-4D1A-9001-272F0FA8CC91}" srcId="{14C80DAE-EE13-4BDA-B67B-9EEFCEBB48C7}" destId="{DFCC11AB-88CD-49B8-B57E-E18DFDA8BAD9}" srcOrd="3" destOrd="0" parTransId="{B3720211-4AB8-4556-BD4D-8C34C1ECCF59}" sibTransId="{6EDE8E88-9A3A-4A18-8730-4820A41FD0EF}"/>
    <dgm:cxn modelId="{1B8A75AF-F3CA-46C7-8B48-FA2888487074}" type="presOf" srcId="{26494BEA-04EB-4DFA-ACF2-464755752C98}" destId="{F8D67261-C19F-40A3-91DB-9F87B8744C3F}" srcOrd="1" destOrd="2" presId="urn:microsoft.com/office/officeart/2005/8/layout/cycle4#1"/>
    <dgm:cxn modelId="{19778BBF-6BD7-459A-8B78-B4F451AE5B6A}" type="presOf" srcId="{ACFC158C-EDCA-42BA-A888-C37DAC7CE4AB}" destId="{E4FF66BB-30C0-4E72-A8A9-A3F5F636D032}" srcOrd="1" destOrd="2" presId="urn:microsoft.com/office/officeart/2005/8/layout/cycle4#1"/>
    <dgm:cxn modelId="{85F9DFC1-3E55-403C-ADAA-D6124D8A6BCA}" srcId="{022F4A1A-1DBA-4255-A2EE-AC7716DF22CD}" destId="{8CBB494E-318D-407B-963E-5C5957292097}" srcOrd="3" destOrd="0" parTransId="{8291D9CA-4939-46FA-A859-3A9A673462B2}" sibTransId="{00441FCE-FF49-429B-A2A6-D68D420C30D4}"/>
    <dgm:cxn modelId="{27644AC5-4D7C-49E9-BF48-314D80562574}" srcId="{93320F01-61D0-4689-AB71-65164E54D0D4}" destId="{581DD1DA-C0A9-44E1-A756-8C4F0CC6CC74}" srcOrd="1" destOrd="0" parTransId="{C0F44C7A-7BD7-470D-8A8C-E3C83547291A}" sibTransId="{E6014BA5-4C68-403F-B66D-7775A05ADD37}"/>
    <dgm:cxn modelId="{3D8241DC-62A7-45A7-B0D4-A157049101C2}" srcId="{022F4A1A-1DBA-4255-A2EE-AC7716DF22CD}" destId="{6926212A-D97A-4BC3-8FB5-0550C53D2345}" srcOrd="4" destOrd="0" parTransId="{E73A89A1-BE95-48D5-99EC-F078C2C02A91}" sibTransId="{9D6C1CF4-6227-459F-91FD-297E01839E82}"/>
    <dgm:cxn modelId="{52F38CDF-182E-4656-BE1D-65DCBBE76A3E}" type="presOf" srcId="{94CC9AD7-FCCD-4472-9F16-44394CFEB492}" destId="{121DAA70-E300-4736-AA65-ECC9B0DFE186}" srcOrd="0" destOrd="0" presId="urn:microsoft.com/office/officeart/2005/8/layout/cycle4#1"/>
    <dgm:cxn modelId="{7C9DFBE2-A63F-421D-9E25-F384DC704C24}" type="presOf" srcId="{21CD4854-2E5A-4AFE-AE5B-1224709E5685}" destId="{7E45A9F8-0354-4506-A51F-6C9339901B62}" srcOrd="0" destOrd="1" presId="urn:microsoft.com/office/officeart/2005/8/layout/cycle4#1"/>
    <dgm:cxn modelId="{818AF7E3-53FC-4B8D-AF61-AFEE1A2A7689}" type="presOf" srcId="{94CC9AD7-FCCD-4472-9F16-44394CFEB492}" destId="{F8D67261-C19F-40A3-91DB-9F87B8744C3F}" srcOrd="1" destOrd="0" presId="urn:microsoft.com/office/officeart/2005/8/layout/cycle4#1"/>
    <dgm:cxn modelId="{0AA0E1ED-B210-4153-8678-2411065E7DAD}" type="presOf" srcId="{581DD1DA-C0A9-44E1-A756-8C4F0CC6CC74}" destId="{E10CAD9C-EF2E-4279-AA25-644EF8D0433B}" srcOrd="1" destOrd="1" presId="urn:microsoft.com/office/officeart/2005/8/layout/cycle4#1"/>
    <dgm:cxn modelId="{FC6D7AF1-BD83-42E7-9ABB-9CA113014940}" type="presOf" srcId="{8CBB494E-318D-407B-963E-5C5957292097}" destId="{121DAA70-E300-4736-AA65-ECC9B0DFE186}" srcOrd="0" destOrd="3" presId="urn:microsoft.com/office/officeart/2005/8/layout/cycle4#1"/>
    <dgm:cxn modelId="{1AE505F2-7475-4F9A-85A0-C07CE3F33069}" srcId="{93320F01-61D0-4689-AB71-65164E54D0D4}" destId="{CACAF268-F897-4E07-A8A1-4751100C42E2}" srcOrd="0" destOrd="0" parTransId="{03DAA642-EE4D-4F7B-BD84-0B1F4164187C}" sibTransId="{FB0C7BDF-40A3-4D57-9C86-AC3A626E39D3}"/>
    <dgm:cxn modelId="{4A02DFFD-FB93-4F35-B66B-CF058D0CC9F8}" type="presOf" srcId="{ACF25F12-1344-4766-B4C7-FDE3CD0936F4}" destId="{BB650AF4-B591-4C40-BFA1-A4280DA3C0AC}" srcOrd="1" destOrd="0" presId="urn:microsoft.com/office/officeart/2005/8/layout/cycle4#1"/>
    <dgm:cxn modelId="{D34DAEB7-BBD9-4046-B177-E7AD33982342}" type="presParOf" srcId="{0A7FFE06-B79E-4B65-A720-6EF6B0879EA1}" destId="{F058F04E-3DC9-4447-8C06-EDD45D48188C}" srcOrd="0" destOrd="0" presId="urn:microsoft.com/office/officeart/2005/8/layout/cycle4#1"/>
    <dgm:cxn modelId="{5863BC5D-1D6C-48DE-AA0F-BDA4AF19BE74}" type="presParOf" srcId="{F058F04E-3DC9-4447-8C06-EDD45D48188C}" destId="{5A9DE981-46D6-49A1-8AD7-839056D1D2E7}" srcOrd="0" destOrd="0" presId="urn:microsoft.com/office/officeart/2005/8/layout/cycle4#1"/>
    <dgm:cxn modelId="{743B41D1-AF75-4738-BA81-8552A1CC0CD6}" type="presParOf" srcId="{5A9DE981-46D6-49A1-8AD7-839056D1D2E7}" destId="{121DAA70-E300-4736-AA65-ECC9B0DFE186}" srcOrd="0" destOrd="0" presId="urn:microsoft.com/office/officeart/2005/8/layout/cycle4#1"/>
    <dgm:cxn modelId="{71B8D2E2-3A4D-4D00-AA25-25B14062D65F}" type="presParOf" srcId="{5A9DE981-46D6-49A1-8AD7-839056D1D2E7}" destId="{F8D67261-C19F-40A3-91DB-9F87B8744C3F}" srcOrd="1" destOrd="0" presId="urn:microsoft.com/office/officeart/2005/8/layout/cycle4#1"/>
    <dgm:cxn modelId="{DC6A8C30-CDBC-4235-A433-2F4625C6E208}" type="presParOf" srcId="{F058F04E-3DC9-4447-8C06-EDD45D48188C}" destId="{16B1F432-384C-4862-B873-D4EE8A91037D}" srcOrd="1" destOrd="0" presId="urn:microsoft.com/office/officeart/2005/8/layout/cycle4#1"/>
    <dgm:cxn modelId="{495C7575-66CA-44BA-BDE2-87B9A2708F9C}" type="presParOf" srcId="{16B1F432-384C-4862-B873-D4EE8A91037D}" destId="{7E45A9F8-0354-4506-A51F-6C9339901B62}" srcOrd="0" destOrd="0" presId="urn:microsoft.com/office/officeart/2005/8/layout/cycle4#1"/>
    <dgm:cxn modelId="{DFE8E747-2178-4133-9E26-910EE8665124}" type="presParOf" srcId="{16B1F432-384C-4862-B873-D4EE8A91037D}" destId="{E4FF66BB-30C0-4E72-A8A9-A3F5F636D032}" srcOrd="1" destOrd="0" presId="urn:microsoft.com/office/officeart/2005/8/layout/cycle4#1"/>
    <dgm:cxn modelId="{B5D83786-04B4-4995-9838-F4108C978CC1}" type="presParOf" srcId="{F058F04E-3DC9-4447-8C06-EDD45D48188C}" destId="{44CC9127-8EA8-4BBF-B4EA-80746D1191BC}" srcOrd="2" destOrd="0" presId="urn:microsoft.com/office/officeart/2005/8/layout/cycle4#1"/>
    <dgm:cxn modelId="{ED48015D-4E9E-4A2F-A064-D106E1638D16}" type="presParOf" srcId="{44CC9127-8EA8-4BBF-B4EA-80746D1191BC}" destId="{D8C63D43-3370-4AFD-A740-A5E1039DD529}" srcOrd="0" destOrd="0" presId="urn:microsoft.com/office/officeart/2005/8/layout/cycle4#1"/>
    <dgm:cxn modelId="{E959597A-5BCC-4E58-BA9E-5D3F109090A8}" type="presParOf" srcId="{44CC9127-8EA8-4BBF-B4EA-80746D1191BC}" destId="{BB650AF4-B591-4C40-BFA1-A4280DA3C0AC}" srcOrd="1" destOrd="0" presId="urn:microsoft.com/office/officeart/2005/8/layout/cycle4#1"/>
    <dgm:cxn modelId="{62851F07-DB84-466B-A269-FC75091B3234}" type="presParOf" srcId="{F058F04E-3DC9-4447-8C06-EDD45D48188C}" destId="{A054E893-5E8A-486F-97F4-04E8DC531003}" srcOrd="3" destOrd="0" presId="urn:microsoft.com/office/officeart/2005/8/layout/cycle4#1"/>
    <dgm:cxn modelId="{CD2C2265-728E-4B34-9029-10044920A8A8}" type="presParOf" srcId="{A054E893-5E8A-486F-97F4-04E8DC531003}" destId="{88ABB14F-628B-40C0-9C85-F9B835F319CB}" srcOrd="0" destOrd="0" presId="urn:microsoft.com/office/officeart/2005/8/layout/cycle4#1"/>
    <dgm:cxn modelId="{3728655D-F8B6-49E4-B494-A70E42AEEEF6}" type="presParOf" srcId="{A054E893-5E8A-486F-97F4-04E8DC531003}" destId="{E10CAD9C-EF2E-4279-AA25-644EF8D0433B}" srcOrd="1" destOrd="0" presId="urn:microsoft.com/office/officeart/2005/8/layout/cycle4#1"/>
    <dgm:cxn modelId="{161F401B-F158-48BD-B78B-46125964B41B}" type="presParOf" srcId="{F058F04E-3DC9-4447-8C06-EDD45D48188C}" destId="{B80E8009-1953-4C17-858F-A31F161FE274}" srcOrd="4" destOrd="0" presId="urn:microsoft.com/office/officeart/2005/8/layout/cycle4#1"/>
    <dgm:cxn modelId="{2942E014-1EFA-4302-A19D-BB278B95525E}" type="presParOf" srcId="{0A7FFE06-B79E-4B65-A720-6EF6B0879EA1}" destId="{E2A2EB4E-8453-481C-A653-2F9151C06F12}" srcOrd="1" destOrd="0" presId="urn:microsoft.com/office/officeart/2005/8/layout/cycle4#1"/>
    <dgm:cxn modelId="{03E0B78A-941D-455A-B406-33ECABC65643}" type="presParOf" srcId="{E2A2EB4E-8453-481C-A653-2F9151C06F12}" destId="{C97A5747-837E-430B-B239-3E1239AF672A}" srcOrd="0" destOrd="0" presId="urn:microsoft.com/office/officeart/2005/8/layout/cycle4#1"/>
    <dgm:cxn modelId="{EAFA085F-BC2C-43B8-BCC7-2E97B9AE7BD5}" type="presParOf" srcId="{E2A2EB4E-8453-481C-A653-2F9151C06F12}" destId="{61657CCF-1652-4FB2-98B6-31FEA9FEDF4E}" srcOrd="1" destOrd="0" presId="urn:microsoft.com/office/officeart/2005/8/layout/cycle4#1"/>
    <dgm:cxn modelId="{A0284921-D687-456B-8C38-B05003EBFADA}" type="presParOf" srcId="{E2A2EB4E-8453-481C-A653-2F9151C06F12}" destId="{35B048D5-F032-4B7F-99A6-809B83262D3B}" srcOrd="2" destOrd="0" presId="urn:microsoft.com/office/officeart/2005/8/layout/cycle4#1"/>
    <dgm:cxn modelId="{87FBE8E2-2EAC-49F7-9154-A505008F1714}" type="presParOf" srcId="{E2A2EB4E-8453-481C-A653-2F9151C06F12}" destId="{D776D22E-62C2-47F6-88AA-DC432154FCA6}" srcOrd="3" destOrd="0" presId="urn:microsoft.com/office/officeart/2005/8/layout/cycle4#1"/>
    <dgm:cxn modelId="{74D40756-22CA-4786-8580-C2FAE753F8A7}" type="presParOf" srcId="{E2A2EB4E-8453-481C-A653-2F9151C06F12}" destId="{AA23295D-DC86-4AF1-8809-9B474E84A956}" srcOrd="4" destOrd="0" presId="urn:microsoft.com/office/officeart/2005/8/layout/cycle4#1"/>
    <dgm:cxn modelId="{8A2E3FEF-E8F5-4D47-A0F3-BEFDD816735C}" type="presParOf" srcId="{0A7FFE06-B79E-4B65-A720-6EF6B0879EA1}" destId="{2D799C49-0641-4638-84E8-2AF95D8B8495}" srcOrd="2" destOrd="0" presId="urn:microsoft.com/office/officeart/2005/8/layout/cycle4#1"/>
    <dgm:cxn modelId="{4D0A2013-2F6E-47EE-9123-94089805F4E9}" type="presParOf" srcId="{0A7FFE06-B79E-4B65-A720-6EF6B0879EA1}" destId="{F702E5BB-D997-4DBB-876A-00BBBB7B6D0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63D43-3370-4AFD-A740-A5E1039DD529}">
      <dsp:nvSpPr>
        <dsp:cNvPr id="0" name=""/>
        <dsp:cNvSpPr/>
      </dsp:nvSpPr>
      <dsp:spPr>
        <a:xfrm>
          <a:off x="2916826" y="1933161"/>
          <a:ext cx="1711728" cy="17493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Лидер в области производства полимерных полов  в Германии</a:t>
          </a:r>
          <a:endParaRPr lang="de-AT" sz="1000" kern="1200" dirty="0"/>
        </a:p>
      </dsp:txBody>
      <dsp:txXfrm>
        <a:off x="3465439" y="2405602"/>
        <a:ext cx="1128022" cy="1241852"/>
      </dsp:txXfrm>
    </dsp:sp>
    <dsp:sp modelId="{88ABB14F-628B-40C0-9C85-F9B835F319CB}">
      <dsp:nvSpPr>
        <dsp:cNvPr id="0" name=""/>
        <dsp:cNvSpPr/>
      </dsp:nvSpPr>
      <dsp:spPr>
        <a:xfrm>
          <a:off x="271983" y="1861687"/>
          <a:ext cx="1620081" cy="18023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Культура и ценности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Наши клиенты – источник вдохновения для нашей работы</a:t>
          </a:r>
          <a:endParaRPr lang="de-AT" sz="1000" kern="1200" dirty="0"/>
        </a:p>
      </dsp:txBody>
      <dsp:txXfrm>
        <a:off x="305198" y="2345488"/>
        <a:ext cx="1067627" cy="1285328"/>
      </dsp:txXfrm>
    </dsp:sp>
    <dsp:sp modelId="{7E45A9F8-0354-4506-A51F-6C9339901B62}">
      <dsp:nvSpPr>
        <dsp:cNvPr id="0" name=""/>
        <dsp:cNvSpPr/>
      </dsp:nvSpPr>
      <dsp:spPr>
        <a:xfrm>
          <a:off x="2844829" y="-144019"/>
          <a:ext cx="1760747" cy="19468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Сервис для клиентов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Широкий ассортимент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Фокус на нуждах клиентов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Наши проекты – гарантия    качества наших материалов</a:t>
          </a:r>
          <a:endParaRPr lang="de-AT" sz="1000" kern="1200" dirty="0"/>
        </a:p>
      </dsp:txBody>
      <dsp:txXfrm>
        <a:off x="3409153" y="-107920"/>
        <a:ext cx="1160325" cy="1387959"/>
      </dsp:txXfrm>
    </dsp:sp>
    <dsp:sp modelId="{121DAA70-E300-4736-AA65-ECC9B0DFE186}">
      <dsp:nvSpPr>
        <dsp:cNvPr id="0" name=""/>
        <dsp:cNvSpPr/>
      </dsp:nvSpPr>
      <dsp:spPr>
        <a:xfrm>
          <a:off x="184570" y="-152795"/>
          <a:ext cx="1760747" cy="18809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НИОКР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Техническая поддержка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Инновации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общественное признание </a:t>
          </a:r>
          <a:endParaRPr lang="de-AT" sz="10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700" kern="1200" dirty="0"/>
        </a:p>
      </dsp:txBody>
      <dsp:txXfrm>
        <a:off x="220669" y="-116696"/>
        <a:ext cx="1160325" cy="1338541"/>
      </dsp:txXfrm>
    </dsp:sp>
    <dsp:sp modelId="{C97A5747-837E-430B-B239-3E1239AF672A}">
      <dsp:nvSpPr>
        <dsp:cNvPr id="0" name=""/>
        <dsp:cNvSpPr/>
      </dsp:nvSpPr>
      <dsp:spPr>
        <a:xfrm>
          <a:off x="1152295" y="539718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Немецкие технологии</a:t>
          </a:r>
          <a:endParaRPr lang="de-AT" sz="1000" kern="1200" dirty="0"/>
        </a:p>
      </dsp:txBody>
      <dsp:txXfrm>
        <a:off x="1521481" y="908904"/>
        <a:ext cx="891295" cy="891295"/>
      </dsp:txXfrm>
    </dsp:sp>
    <dsp:sp modelId="{61657CCF-1652-4FB2-98B6-31FEA9FEDF4E}">
      <dsp:nvSpPr>
        <dsp:cNvPr id="0" name=""/>
        <dsp:cNvSpPr/>
      </dsp:nvSpPr>
      <dsp:spPr>
        <a:xfrm rot="5400000">
          <a:off x="2484649" y="539718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Партнерство</a:t>
          </a:r>
          <a:endParaRPr lang="de-AT" sz="1000" kern="1200" dirty="0"/>
        </a:p>
      </dsp:txBody>
      <dsp:txXfrm rot="-5400000">
        <a:off x="2484649" y="908904"/>
        <a:ext cx="891295" cy="891295"/>
      </dsp:txXfrm>
    </dsp:sp>
    <dsp:sp modelId="{35B048D5-F032-4B7F-99A6-809B83262D3B}">
      <dsp:nvSpPr>
        <dsp:cNvPr id="0" name=""/>
        <dsp:cNvSpPr/>
      </dsp:nvSpPr>
      <dsp:spPr>
        <a:xfrm rot="10800000">
          <a:off x="2484649" y="1872072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noProof="0" dirty="0"/>
            <a:t>Лидерство</a:t>
          </a:r>
          <a:endParaRPr lang="en-GB" sz="1000" kern="1200" noProof="0" dirty="0"/>
        </a:p>
      </dsp:txBody>
      <dsp:txXfrm rot="10800000">
        <a:off x="2484649" y="1872072"/>
        <a:ext cx="891295" cy="891295"/>
      </dsp:txXfrm>
    </dsp:sp>
    <dsp:sp modelId="{D776D22E-62C2-47F6-88AA-DC432154FCA6}">
      <dsp:nvSpPr>
        <dsp:cNvPr id="0" name=""/>
        <dsp:cNvSpPr/>
      </dsp:nvSpPr>
      <dsp:spPr>
        <a:xfrm rot="16200000">
          <a:off x="1152295" y="1872072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Надежность</a:t>
          </a:r>
          <a:endParaRPr lang="de-AT" sz="1000" kern="1200" dirty="0"/>
        </a:p>
      </dsp:txBody>
      <dsp:txXfrm rot="5400000">
        <a:off x="1521481" y="1872072"/>
        <a:ext cx="891295" cy="891295"/>
      </dsp:txXfrm>
    </dsp:sp>
    <dsp:sp modelId="{2D799C49-0641-4638-84E8-2AF95D8B8495}">
      <dsp:nvSpPr>
        <dsp:cNvPr id="0" name=""/>
        <dsp:cNvSpPr/>
      </dsp:nvSpPr>
      <dsp:spPr>
        <a:xfrm>
          <a:off x="2196242" y="1511484"/>
          <a:ext cx="532857" cy="46335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E5BB-D997-4DBB-876A-00BBBB7B6D0D}">
      <dsp:nvSpPr>
        <dsp:cNvPr id="0" name=""/>
        <dsp:cNvSpPr/>
      </dsp:nvSpPr>
      <dsp:spPr>
        <a:xfrm rot="10800000">
          <a:off x="2196242" y="1697741"/>
          <a:ext cx="532857" cy="46335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6B61-CC1A-4232-B998-9E7272606997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D64A-8A9C-40B7-96E4-2521DA6341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86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76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75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7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86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86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8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626090" y="6238017"/>
            <a:ext cx="2133600" cy="457200"/>
          </a:xfrm>
          <a:prstGeom prst="rect">
            <a:avLst/>
          </a:prstGeom>
        </p:spPr>
        <p:txBody>
          <a:bodyPr/>
          <a:lstStyle>
            <a:lvl1pPr algn="r">
              <a:defRPr sz="855">
                <a:solidFill>
                  <a:srgbClr val="555555"/>
                </a:solidFill>
                <a:latin typeface="+mn-lt"/>
              </a:defRPr>
            </a:lvl1pPr>
          </a:lstStyle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3647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D77C-07D0-4601-B0E6-253F04A299D6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B4CD-5B01-4CDD-813E-F0763522CC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5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11" Type="http://schemas.openxmlformats.org/officeDocument/2006/relationships/image" Target="../media/image5.jpeg"/><Relationship Id="rId5" Type="http://schemas.openxmlformats.org/officeDocument/2006/relationships/image" Target="../media/image43.gif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1439369" cy="1778325"/>
          </a:xfrm>
          <a:prstGeom prst="rect">
            <a:avLst/>
          </a:prstGeom>
        </p:spPr>
      </p:pic>
      <p:pic>
        <p:nvPicPr>
          <p:cNvPr id="6" name="Рисунок 5" descr="СТАПОЛ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182"/>
            <a:ext cx="9001156" cy="53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4429132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высокие технологии окраски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s://www.aso-skz.de/fileadmin/analytic-service/images/content/Labor_04.jpg"/>
          <p:cNvPicPr>
            <a:picLocks noChangeAspect="1" noChangeArrowheads="1"/>
          </p:cNvPicPr>
          <p:nvPr/>
        </p:nvPicPr>
        <p:blipFill>
          <a:blip r:embed="rId2" cstate="print"/>
          <a:srcRect l="23853" r="12844"/>
          <a:stretch>
            <a:fillRect/>
          </a:stretch>
        </p:blipFill>
        <p:spPr bwMode="auto">
          <a:xfrm>
            <a:off x="0" y="1196751"/>
            <a:ext cx="4932040" cy="5256585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3560" y="2708920"/>
            <a:ext cx="3708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Мы обеспечим техническую </a:t>
            </a:r>
          </a:p>
          <a:p>
            <a:r>
              <a:rPr lang="ru-RU" sz="1600" dirty="0"/>
              <a:t>поддержку Вашего производства: </a:t>
            </a:r>
          </a:p>
          <a:p>
            <a:r>
              <a:rPr lang="ru-RU" sz="1600" dirty="0"/>
              <a:t>любая техническая информация, </a:t>
            </a:r>
          </a:p>
          <a:p>
            <a:r>
              <a:rPr lang="ru-RU" sz="1600" dirty="0"/>
              <a:t>подбор комбинации покрытий точно под Ваш запрос, лабораторные исследования, визит нашего технолога и даже разработку покрытия специально для Вас. </a:t>
            </a:r>
          </a:p>
        </p:txBody>
      </p:sp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  <a:solidFill>
            <a:srgbClr val="000000">
              <a:alpha val="83137"/>
            </a:srgbClr>
          </a:solidFill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284984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Наша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техподдержка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desycdn.mydesy.com/wp-content/uploads/2014/09/whos-responsibility1.jpg"/>
          <p:cNvPicPr>
            <a:picLocks noChangeAspect="1" noChangeArrowheads="1"/>
          </p:cNvPicPr>
          <p:nvPr/>
        </p:nvPicPr>
        <p:blipFill>
          <a:blip r:embed="rId2" cstate="print"/>
          <a:srcRect l="44975" t="-4167" r="5366"/>
          <a:stretch>
            <a:fillRect/>
          </a:stretch>
        </p:blipFill>
        <p:spPr bwMode="auto">
          <a:xfrm>
            <a:off x="0" y="908720"/>
            <a:ext cx="4067944" cy="5688632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88" y="2420888"/>
            <a:ext cx="3275856" cy="3312368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3707904" y="458112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5730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Почему мы?</a:t>
            </a:r>
          </a:p>
        </p:txBody>
      </p:sp>
      <p:pic>
        <p:nvPicPr>
          <p:cNvPr id="14" name="Рисунок 13" descr="СТАПОЛ.png"/>
          <p:cNvPicPr>
            <a:picLocks noChangeAspect="1"/>
          </p:cNvPicPr>
          <p:nvPr/>
        </p:nvPicPr>
        <p:blipFill>
          <a:blip r:embed="rId4" cstate="print"/>
          <a:srcRect t="81585"/>
          <a:stretch>
            <a:fillRect/>
          </a:stretch>
        </p:blipFill>
        <p:spPr>
          <a:xfrm>
            <a:off x="2339752" y="1916832"/>
            <a:ext cx="1584176" cy="360417"/>
          </a:xfrm>
          <a:prstGeom prst="rect">
            <a:avLst/>
          </a:prstGeom>
        </p:spPr>
      </p:pic>
      <p:graphicFrame>
        <p:nvGraphicFramePr>
          <p:cNvPr id="15" name="Diagramm 3">
            <a:extLst>
              <a:ext uri="{FF2B5EF4-FFF2-40B4-BE49-F238E27FC236}">
                <a16:creationId xmlns:a16="http://schemas.microsoft.com/office/drawing/2014/main" id="{FF2170BC-3DED-47DC-AD1D-4CF28FD55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98535"/>
              </p:ext>
            </p:extLst>
          </p:nvPr>
        </p:nvGraphicFramePr>
        <p:xfrm>
          <a:off x="4319464" y="1988840"/>
          <a:ext cx="48245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grpSp>
        <p:nvGrpSpPr>
          <p:cNvPr id="21" name="Gruppieren 8">
            <a:extLst>
              <a:ext uri="{FF2B5EF4-FFF2-40B4-BE49-F238E27FC236}">
                <a16:creationId xmlns:a16="http://schemas.microsoft.com/office/drawing/2014/main" id="{138BB63B-DAAB-469E-BABC-4C14ACA6F978}"/>
              </a:ext>
            </a:extLst>
          </p:cNvPr>
          <p:cNvGrpSpPr/>
          <p:nvPr/>
        </p:nvGrpSpPr>
        <p:grpSpPr>
          <a:xfrm>
            <a:off x="755576" y="2420888"/>
            <a:ext cx="7643747" cy="2952328"/>
            <a:chOff x="885039" y="3052213"/>
            <a:chExt cx="7118125" cy="2556171"/>
          </a:xfrm>
        </p:grpSpPr>
        <p:grpSp>
          <p:nvGrpSpPr>
            <p:cNvPr id="22" name="Gruppieren 9">
              <a:extLst>
                <a:ext uri="{FF2B5EF4-FFF2-40B4-BE49-F238E27FC236}">
                  <a16:creationId xmlns:a16="http://schemas.microsoft.com/office/drawing/2014/main" id="{6E0C10F0-01EC-41CA-BB53-10964176734D}"/>
                </a:ext>
              </a:extLst>
            </p:cNvPr>
            <p:cNvGrpSpPr/>
            <p:nvPr/>
          </p:nvGrpSpPr>
          <p:grpSpPr>
            <a:xfrm>
              <a:off x="885039" y="3052213"/>
              <a:ext cx="1709638" cy="2556171"/>
              <a:chOff x="885039" y="3052213"/>
              <a:chExt cx="1709638" cy="2556171"/>
            </a:xfrm>
          </p:grpSpPr>
          <p:pic>
            <p:nvPicPr>
              <p:cNvPr id="40" name="Grafik 35">
                <a:extLst>
                  <a:ext uri="{FF2B5EF4-FFF2-40B4-BE49-F238E27FC236}">
                    <a16:creationId xmlns:a16="http://schemas.microsoft.com/office/drawing/2014/main" id="{A35BBAF8-BCD6-4ED0-89C7-CB8C77F3B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316" y="3923646"/>
                <a:ext cx="1607710" cy="1684738"/>
              </a:xfrm>
              <a:prstGeom prst="rect">
                <a:avLst/>
              </a:prstGeom>
            </p:spPr>
          </p:pic>
          <p:sp>
            <p:nvSpPr>
              <p:cNvPr id="42" name="Rechteck 37">
                <a:extLst>
                  <a:ext uri="{FF2B5EF4-FFF2-40B4-BE49-F238E27FC236}">
                    <a16:creationId xmlns:a16="http://schemas.microsoft.com/office/drawing/2014/main" id="{6BCBA100-2C88-47AC-A5CE-126C54A83D15}"/>
                  </a:ext>
                </a:extLst>
              </p:cNvPr>
              <p:cNvSpPr/>
              <p:nvPr/>
            </p:nvSpPr>
            <p:spPr>
              <a:xfrm>
                <a:off x="902778" y="3052213"/>
                <a:ext cx="1620000" cy="900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" name="Textfeld 38">
                <a:extLst>
                  <a:ext uri="{FF2B5EF4-FFF2-40B4-BE49-F238E27FC236}">
                    <a16:creationId xmlns:a16="http://schemas.microsoft.com/office/drawing/2014/main" id="{98C6CFE0-5469-43D4-95EB-F85C0F2A35A5}"/>
                  </a:ext>
                </a:extLst>
              </p:cNvPr>
              <p:cNvSpPr txBox="1"/>
              <p:nvPr/>
            </p:nvSpPr>
            <p:spPr>
              <a:xfrm>
                <a:off x="885039" y="3091019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Антикоррозионные</a:t>
                </a:r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3" name="Gruppieren 10">
              <a:extLst>
                <a:ext uri="{FF2B5EF4-FFF2-40B4-BE49-F238E27FC236}">
                  <a16:creationId xmlns:a16="http://schemas.microsoft.com/office/drawing/2014/main" id="{B232CFEE-BBFC-44B1-A9F7-8E87C25310FC}"/>
                </a:ext>
              </a:extLst>
            </p:cNvPr>
            <p:cNvGrpSpPr/>
            <p:nvPr/>
          </p:nvGrpSpPr>
          <p:grpSpPr>
            <a:xfrm>
              <a:off x="2694292" y="3053843"/>
              <a:ext cx="1709638" cy="2554541"/>
              <a:chOff x="2694292" y="3053843"/>
              <a:chExt cx="1709638" cy="2554541"/>
            </a:xfrm>
          </p:grpSpPr>
          <p:pic>
            <p:nvPicPr>
              <p:cNvPr id="35" name="Grafik 30">
                <a:extLst>
                  <a:ext uri="{FF2B5EF4-FFF2-40B4-BE49-F238E27FC236}">
                    <a16:creationId xmlns:a16="http://schemas.microsoft.com/office/drawing/2014/main" id="{64526EBA-4F86-4574-8F8D-5D43D3DC8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1395" y="3923646"/>
                <a:ext cx="1620636" cy="1684738"/>
              </a:xfrm>
              <a:prstGeom prst="rect">
                <a:avLst/>
              </a:prstGeom>
            </p:spPr>
          </p:pic>
          <p:sp>
            <p:nvSpPr>
              <p:cNvPr id="36" name="Rechteck 31">
                <a:extLst>
                  <a:ext uri="{FF2B5EF4-FFF2-40B4-BE49-F238E27FC236}">
                    <a16:creationId xmlns:a16="http://schemas.microsoft.com/office/drawing/2014/main" id="{002B7F7B-21D9-4925-B545-3F9CA46BC686}"/>
                  </a:ext>
                </a:extLst>
              </p:cNvPr>
              <p:cNvSpPr/>
              <p:nvPr/>
            </p:nvSpPr>
            <p:spPr>
              <a:xfrm>
                <a:off x="2712031" y="3053843"/>
                <a:ext cx="1620000" cy="90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7" name="Textfeld 32">
                <a:extLst>
                  <a:ext uri="{FF2B5EF4-FFF2-40B4-BE49-F238E27FC236}">
                    <a16:creationId xmlns:a16="http://schemas.microsoft.com/office/drawing/2014/main" id="{880D90C8-8B96-4E7E-A9D0-95A894CF075C}"/>
                  </a:ext>
                </a:extLst>
              </p:cNvPr>
              <p:cNvSpPr txBox="1"/>
              <p:nvPr/>
            </p:nvSpPr>
            <p:spPr>
              <a:xfrm>
                <a:off x="2694292" y="3092649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Промышленные</a:t>
                </a:r>
                <a:endParaRPr lang="de-DE" sz="1200" b="1" spc="15" dirty="0">
                  <a:solidFill>
                    <a:schemeClr val="bg1"/>
                  </a:solidFill>
                  <a:latin typeface="+mj-lt"/>
                </a:endParaRPr>
              </a:p>
              <a:p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24" name="Grafik 11">
              <a:extLst>
                <a:ext uri="{FF2B5EF4-FFF2-40B4-BE49-F238E27FC236}">
                  <a16:creationId xmlns:a16="http://schemas.microsoft.com/office/drawing/2014/main" id="{5AF8E7E2-B108-4BCE-A99B-C60AC827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724" y="3734848"/>
              <a:ext cx="1616722" cy="1873536"/>
            </a:xfrm>
            <a:prstGeom prst="rect">
              <a:avLst/>
            </a:prstGeom>
          </p:spPr>
        </p:pic>
        <p:sp>
          <p:nvSpPr>
            <p:cNvPr id="25" name="Rechteck 13">
              <a:extLst>
                <a:ext uri="{FF2B5EF4-FFF2-40B4-BE49-F238E27FC236}">
                  <a16:creationId xmlns:a16="http://schemas.microsoft.com/office/drawing/2014/main" id="{C737B431-DCB1-4B90-8D67-0AA2AFBFB601}"/>
                </a:ext>
              </a:extLst>
            </p:cNvPr>
            <p:cNvSpPr/>
            <p:nvPr/>
          </p:nvSpPr>
          <p:spPr>
            <a:xfrm>
              <a:off x="4535716" y="3053843"/>
              <a:ext cx="1620000" cy="90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6" name="Textfeld 14">
              <a:extLst>
                <a:ext uri="{FF2B5EF4-FFF2-40B4-BE49-F238E27FC236}">
                  <a16:creationId xmlns:a16="http://schemas.microsoft.com/office/drawing/2014/main" id="{02D11539-D863-4DAE-BF53-267C6270D97C}"/>
                </a:ext>
              </a:extLst>
            </p:cNvPr>
            <p:cNvSpPr txBox="1"/>
            <p:nvPr/>
          </p:nvSpPr>
          <p:spPr>
            <a:xfrm>
              <a:off x="4517977" y="3092649"/>
              <a:ext cx="1709638" cy="69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+mj-lt"/>
                </a:rPr>
                <a:t>Транспортные</a:t>
              </a:r>
              <a:endParaRPr lang="de-DE" sz="1200" b="1" spc="15" dirty="0">
                <a:solidFill>
                  <a:schemeClr val="bg1"/>
                </a:solidFill>
                <a:latin typeface="+mj-lt"/>
              </a:endParaRPr>
            </a:p>
            <a:p>
              <a:endParaRPr lang="de-DE" sz="1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9" name="Gruppieren 19">
              <a:extLst>
                <a:ext uri="{FF2B5EF4-FFF2-40B4-BE49-F238E27FC236}">
                  <a16:creationId xmlns:a16="http://schemas.microsoft.com/office/drawing/2014/main" id="{B50598C0-EBA9-42A3-945B-66F1F138CF79}"/>
                </a:ext>
              </a:extLst>
            </p:cNvPr>
            <p:cNvGrpSpPr/>
            <p:nvPr/>
          </p:nvGrpSpPr>
          <p:grpSpPr>
            <a:xfrm>
              <a:off x="6293526" y="3059821"/>
              <a:ext cx="1709638" cy="2548562"/>
              <a:chOff x="6293526" y="3059821"/>
              <a:chExt cx="1709638" cy="2548562"/>
            </a:xfrm>
          </p:grpSpPr>
          <p:pic>
            <p:nvPicPr>
              <p:cNvPr id="30" name="Grafik 20">
                <a:extLst>
                  <a:ext uri="{FF2B5EF4-FFF2-40B4-BE49-F238E27FC236}">
                    <a16:creationId xmlns:a16="http://schemas.microsoft.com/office/drawing/2014/main" id="{21AB7327-22E9-4C62-95C6-327F7F2AB3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247" y="3926692"/>
                <a:ext cx="1610769" cy="1681691"/>
              </a:xfrm>
              <a:prstGeom prst="rect">
                <a:avLst/>
              </a:prstGeom>
            </p:spPr>
          </p:pic>
          <p:sp>
            <p:nvSpPr>
              <p:cNvPr id="31" name="Rechteck 21">
                <a:extLst>
                  <a:ext uri="{FF2B5EF4-FFF2-40B4-BE49-F238E27FC236}">
                    <a16:creationId xmlns:a16="http://schemas.microsoft.com/office/drawing/2014/main" id="{7B9595E5-9572-4C0B-B8F3-B1BC7FF98716}"/>
                  </a:ext>
                </a:extLst>
              </p:cNvPr>
              <p:cNvSpPr/>
              <p:nvPr/>
            </p:nvSpPr>
            <p:spPr>
              <a:xfrm>
                <a:off x="6302297" y="3059821"/>
                <a:ext cx="1620000" cy="90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2" name="Textfeld 22">
                <a:extLst>
                  <a:ext uri="{FF2B5EF4-FFF2-40B4-BE49-F238E27FC236}">
                    <a16:creationId xmlns:a16="http://schemas.microsoft.com/office/drawing/2014/main" id="{BB0247FA-91C3-4042-A6DC-3976B8E11F98}"/>
                  </a:ext>
                </a:extLst>
              </p:cNvPr>
              <p:cNvSpPr txBox="1"/>
              <p:nvPr/>
            </p:nvSpPr>
            <p:spPr>
              <a:xfrm>
                <a:off x="6293526" y="3098627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Строительные</a:t>
                </a:r>
                <a:endParaRPr lang="de-DE" sz="1200" b="1" spc="15" dirty="0">
                  <a:solidFill>
                    <a:schemeClr val="bg1"/>
                  </a:solidFill>
                  <a:latin typeface="+mj-lt"/>
                </a:endParaRPr>
              </a:p>
              <a:p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0" name="Равнобедренный треугольник 19"/>
          <p:cNvSpPr/>
          <p:nvPr/>
        </p:nvSpPr>
        <p:spPr>
          <a:xfrm flipV="1">
            <a:off x="899592" y="3429000"/>
            <a:ext cx="621542" cy="31077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flipV="1">
            <a:off x="2843808" y="3429000"/>
            <a:ext cx="621542" cy="31077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4860032" y="3429000"/>
            <a:ext cx="621542" cy="3107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V="1">
            <a:off x="6732240" y="3429000"/>
            <a:ext cx="621542" cy="31077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1571612"/>
            <a:ext cx="1328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Сегменты</a:t>
            </a: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996952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Ультравысоко-</a:t>
            </a:r>
          </a:p>
          <a:p>
            <a:r>
              <a:rPr lang="ru-RU" dirty="0">
                <a:solidFill>
                  <a:schemeClr val="bg1"/>
                </a:solidFill>
              </a:rPr>
              <a:t>    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Без растворителя </a:t>
            </a:r>
          </a:p>
          <a:p>
            <a:r>
              <a:rPr lang="ru-RU" dirty="0">
                <a:solidFill>
                  <a:schemeClr val="bg1"/>
                </a:solidFill>
              </a:rPr>
              <a:t>    и эмиссии ЛОВ</a:t>
            </a:r>
            <a:br>
              <a:rPr lang="en-GB" sz="2000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1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/>
          <a:stretch>
            <a:fillRect/>
          </a:stretch>
        </p:blipFill>
        <p:spPr>
          <a:xfrm>
            <a:off x="3131840" y="2276872"/>
            <a:ext cx="6012160" cy="417646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1520" y="1556792"/>
            <a:ext cx="37922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Антикоррозионные покрытия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2915816" y="4725144"/>
            <a:ext cx="936104" cy="50405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62509"/>
            <a:ext cx="5888114" cy="411881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996952"/>
            <a:ext cx="2736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Ультравысоко-         </a:t>
            </a:r>
          </a:p>
          <a:p>
            <a:r>
              <a:rPr lang="ru-RU" dirty="0">
                <a:solidFill>
                  <a:schemeClr val="bg1"/>
                </a:solidFill>
              </a:rPr>
              <a:t>   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Водные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Однослойные грунт-  </a:t>
            </a:r>
          </a:p>
          <a:p>
            <a:r>
              <a:rPr lang="ru-RU" dirty="0">
                <a:solidFill>
                  <a:schemeClr val="bg1"/>
                </a:solidFill>
              </a:rPr>
              <a:t>   эмали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Промышленные покрытия</a:t>
            </a:r>
            <a:br>
              <a:rPr lang="ru-RU" sz="2200" b="1" dirty="0">
                <a:solidFill>
                  <a:srgbClr val="DE2529"/>
                </a:solidFill>
              </a:rPr>
            </a:br>
            <a:endParaRPr lang="ru-RU" sz="2200" b="1" dirty="0">
              <a:solidFill>
                <a:srgbClr val="DE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14" y="2276873"/>
            <a:ext cx="5703749" cy="432047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80928"/>
            <a:ext cx="3168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Средненаполненные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Водные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Гибридные системы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Многослойные системы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Долгосрочная защита</a:t>
            </a:r>
            <a:br>
              <a:rPr lang="en-GB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Транспортные покрытия</a:t>
            </a:r>
            <a:br>
              <a:rPr lang="ru-RU" sz="2200" b="1" dirty="0">
                <a:solidFill>
                  <a:srgbClr val="DE2529"/>
                </a:solidFill>
              </a:rPr>
            </a:br>
            <a:endParaRPr lang="ru-RU" sz="2200" b="1" dirty="0">
              <a:solidFill>
                <a:srgbClr val="DE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s://storage.myseldon.com/news_pict_9D/9D57440B03210BF823D1342E7DAE51A9"/>
          <p:cNvPicPr>
            <a:picLocks noChangeAspect="1" noChangeArrowheads="1"/>
          </p:cNvPicPr>
          <p:nvPr/>
        </p:nvPicPr>
        <p:blipFill>
          <a:blip r:embed="rId2" cstate="print"/>
          <a:srcRect l="15574" r="16809"/>
          <a:stretch>
            <a:fillRect/>
          </a:stretch>
        </p:blipFill>
        <p:spPr bwMode="auto">
          <a:xfrm>
            <a:off x="3203848" y="2276872"/>
            <a:ext cx="5940152" cy="432048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80928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Ультравысокона-</a:t>
            </a:r>
          </a:p>
          <a:p>
            <a:r>
              <a:rPr lang="ru-RU" dirty="0">
                <a:solidFill>
                  <a:schemeClr val="bg1"/>
                </a:solidFill>
              </a:rPr>
              <a:t>  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Без растворителя </a:t>
            </a:r>
          </a:p>
          <a:p>
            <a:r>
              <a:rPr lang="ru-RU" dirty="0">
                <a:solidFill>
                  <a:schemeClr val="bg1"/>
                </a:solidFill>
              </a:rPr>
              <a:t>  и эмиссии ЛОВ</a:t>
            </a:r>
            <a:br>
              <a:rPr lang="en-GB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Строительные покрытия</a:t>
            </a:r>
            <a:br>
              <a:rPr lang="ru-RU" sz="2200" b="1" dirty="0">
                <a:solidFill>
                  <a:srgbClr val="DE2529"/>
                </a:solidFill>
              </a:rPr>
            </a:br>
            <a:endParaRPr lang="ru-RU" sz="2200" b="1" dirty="0">
              <a:solidFill>
                <a:srgbClr val="DE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08920"/>
            <a:ext cx="31683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StaPol Modular Production System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Универсальная </a:t>
            </a:r>
          </a:p>
          <a:p>
            <a:r>
              <a:rPr lang="ru-RU" dirty="0">
                <a:solidFill>
                  <a:schemeClr val="bg1"/>
                </a:solidFill>
              </a:rPr>
              <a:t>колеровочная система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промышленных и антикоррозионных покрытий и для высококачественных автомобильных  покрытий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Колеровочные системы</a:t>
            </a:r>
          </a:p>
        </p:txBody>
      </p:sp>
      <p:grpSp>
        <p:nvGrpSpPr>
          <p:cNvPr id="11" name="Gruppieren 31"/>
          <p:cNvGrpSpPr/>
          <p:nvPr/>
        </p:nvGrpSpPr>
        <p:grpSpPr>
          <a:xfrm>
            <a:off x="4283968" y="2132856"/>
            <a:ext cx="3715360" cy="3888432"/>
            <a:chOff x="5613040" y="2446525"/>
            <a:chExt cx="4273379" cy="4005064"/>
          </a:xfrm>
        </p:grpSpPr>
        <p:sp>
          <p:nvSpPr>
            <p:cNvPr id="12" name="Textfeld 66"/>
            <p:cNvSpPr txBox="1"/>
            <p:nvPr/>
          </p:nvSpPr>
          <p:spPr>
            <a:xfrm>
              <a:off x="5613040" y="4322699"/>
              <a:ext cx="2177739" cy="86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10"/>
                </a:lnSpc>
              </a:pPr>
              <a:r>
                <a:rPr lang="de-DE" sz="1368" b="1" spc="17" dirty="0">
                  <a:solidFill>
                    <a:schemeClr val="bg1"/>
                  </a:solidFill>
                </a:rPr>
                <a:t>GORICA Industries LLC</a:t>
              </a:r>
            </a:p>
            <a:p>
              <a:pPr algn="ctr">
                <a:lnSpc>
                  <a:spcPts val="1710"/>
                </a:lnSpc>
              </a:pPr>
              <a:endParaRPr lang="de-DE" sz="1368" b="1" spc="17" dirty="0">
                <a:solidFill>
                  <a:schemeClr val="bg1"/>
                </a:solidFill>
              </a:endParaRPr>
            </a:p>
            <a:p>
              <a:pPr algn="ctr">
                <a:lnSpc>
                  <a:spcPts val="1710"/>
                </a:lnSpc>
              </a:pP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" name="Grafik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954" y="2446525"/>
              <a:ext cx="4108465" cy="4005064"/>
            </a:xfrm>
            <a:prstGeom prst="rect">
              <a:avLst/>
            </a:prstGeom>
          </p:spPr>
        </p:pic>
        <p:sp>
          <p:nvSpPr>
            <p:cNvPr id="16" name="Rechteck 4"/>
            <p:cNvSpPr/>
            <p:nvPr/>
          </p:nvSpPr>
          <p:spPr>
            <a:xfrm>
              <a:off x="7109117" y="4136039"/>
              <a:ext cx="829849" cy="413236"/>
            </a:xfrm>
            <a:custGeom>
              <a:avLst/>
              <a:gdLst>
                <a:gd name="connsiteX0" fmla="*/ 0 w 780068"/>
                <a:gd name="connsiteY0" fmla="*/ 0 h 415857"/>
                <a:gd name="connsiteX1" fmla="*/ 780068 w 780068"/>
                <a:gd name="connsiteY1" fmla="*/ 0 h 415857"/>
                <a:gd name="connsiteX2" fmla="*/ 780068 w 780068"/>
                <a:gd name="connsiteY2" fmla="*/ 415857 h 415857"/>
                <a:gd name="connsiteX3" fmla="*/ 0 w 780068"/>
                <a:gd name="connsiteY3" fmla="*/ 415857 h 415857"/>
                <a:gd name="connsiteX4" fmla="*/ 0 w 780068"/>
                <a:gd name="connsiteY4" fmla="*/ 0 h 415857"/>
                <a:gd name="connsiteX0" fmla="*/ 0 w 832470"/>
                <a:gd name="connsiteY0" fmla="*/ 0 h 415857"/>
                <a:gd name="connsiteX1" fmla="*/ 832470 w 832470"/>
                <a:gd name="connsiteY1" fmla="*/ 31441 h 415857"/>
                <a:gd name="connsiteX2" fmla="*/ 780068 w 832470"/>
                <a:gd name="connsiteY2" fmla="*/ 415857 h 415857"/>
                <a:gd name="connsiteX3" fmla="*/ 0 w 832470"/>
                <a:gd name="connsiteY3" fmla="*/ 415857 h 415857"/>
                <a:gd name="connsiteX4" fmla="*/ 0 w 832470"/>
                <a:gd name="connsiteY4" fmla="*/ 0 h 415857"/>
                <a:gd name="connsiteX0" fmla="*/ 0 w 832470"/>
                <a:gd name="connsiteY0" fmla="*/ 0 h 415857"/>
                <a:gd name="connsiteX1" fmla="*/ 832470 w 832470"/>
                <a:gd name="connsiteY1" fmla="*/ 31441 h 415857"/>
                <a:gd name="connsiteX2" fmla="*/ 829849 w 832470"/>
                <a:gd name="connsiteY2" fmla="*/ 413236 h 415857"/>
                <a:gd name="connsiteX3" fmla="*/ 0 w 832470"/>
                <a:gd name="connsiteY3" fmla="*/ 415857 h 415857"/>
                <a:gd name="connsiteX4" fmla="*/ 0 w 832470"/>
                <a:gd name="connsiteY4" fmla="*/ 0 h 415857"/>
                <a:gd name="connsiteX0" fmla="*/ 0 w 832470"/>
                <a:gd name="connsiteY0" fmla="*/ 0 h 413236"/>
                <a:gd name="connsiteX1" fmla="*/ 832470 w 832470"/>
                <a:gd name="connsiteY1" fmla="*/ 31441 h 413236"/>
                <a:gd name="connsiteX2" fmla="*/ 829849 w 832470"/>
                <a:gd name="connsiteY2" fmla="*/ 413236 h 413236"/>
                <a:gd name="connsiteX3" fmla="*/ 49781 w 832470"/>
                <a:gd name="connsiteY3" fmla="*/ 303194 h 413236"/>
                <a:gd name="connsiteX4" fmla="*/ 0 w 832470"/>
                <a:gd name="connsiteY4" fmla="*/ 0 h 413236"/>
                <a:gd name="connsiteX0" fmla="*/ 0 w 832470"/>
                <a:gd name="connsiteY0" fmla="*/ 0 h 413236"/>
                <a:gd name="connsiteX1" fmla="*/ 832470 w 832470"/>
                <a:gd name="connsiteY1" fmla="*/ 31441 h 413236"/>
                <a:gd name="connsiteX2" fmla="*/ 829849 w 832470"/>
                <a:gd name="connsiteY2" fmla="*/ 413236 h 413236"/>
                <a:gd name="connsiteX3" fmla="*/ 7861 w 832470"/>
                <a:gd name="connsiteY3" fmla="*/ 379176 h 413236"/>
                <a:gd name="connsiteX4" fmla="*/ 0 w 832470"/>
                <a:gd name="connsiteY4" fmla="*/ 0 h 413236"/>
                <a:gd name="connsiteX0" fmla="*/ 31440 w 824609"/>
                <a:gd name="connsiteY0" fmla="*/ 0 h 413236"/>
                <a:gd name="connsiteX1" fmla="*/ 824609 w 824609"/>
                <a:gd name="connsiteY1" fmla="*/ 31441 h 413236"/>
                <a:gd name="connsiteX2" fmla="*/ 821988 w 824609"/>
                <a:gd name="connsiteY2" fmla="*/ 413236 h 413236"/>
                <a:gd name="connsiteX3" fmla="*/ 0 w 824609"/>
                <a:gd name="connsiteY3" fmla="*/ 379176 h 413236"/>
                <a:gd name="connsiteX4" fmla="*/ 31440 w 824609"/>
                <a:gd name="connsiteY4" fmla="*/ 0 h 413236"/>
                <a:gd name="connsiteX0" fmla="*/ 0 w 829849"/>
                <a:gd name="connsiteY0" fmla="*/ 0 h 413236"/>
                <a:gd name="connsiteX1" fmla="*/ 829849 w 829849"/>
                <a:gd name="connsiteY1" fmla="*/ 31441 h 413236"/>
                <a:gd name="connsiteX2" fmla="*/ 827228 w 829849"/>
                <a:gd name="connsiteY2" fmla="*/ 413236 h 413236"/>
                <a:gd name="connsiteX3" fmla="*/ 5240 w 829849"/>
                <a:gd name="connsiteY3" fmla="*/ 379176 h 413236"/>
                <a:gd name="connsiteX4" fmla="*/ 0 w 829849"/>
                <a:gd name="connsiteY4" fmla="*/ 0 h 41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849" h="413236">
                  <a:moveTo>
                    <a:pt x="0" y="0"/>
                  </a:moveTo>
                  <a:lnTo>
                    <a:pt x="829849" y="31441"/>
                  </a:lnTo>
                  <a:cubicBezTo>
                    <a:pt x="828975" y="158706"/>
                    <a:pt x="828102" y="285971"/>
                    <a:pt x="827228" y="413236"/>
                  </a:cubicBezTo>
                  <a:lnTo>
                    <a:pt x="5240" y="379176"/>
                  </a:lnTo>
                  <a:cubicBezTo>
                    <a:pt x="3493" y="252784"/>
                    <a:pt x="1747" y="126392"/>
                    <a:pt x="0" y="0"/>
                  </a:cubicBezTo>
                  <a:close/>
                </a:path>
              </a:pathLst>
            </a:custGeom>
            <a:solidFill>
              <a:srgbClr val="9E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56992"/>
            <a:ext cx="1847305" cy="1231537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6732240" y="4581128"/>
            <a:ext cx="1851292" cy="250197"/>
            <a:chOff x="7610400" y="4849200"/>
            <a:chExt cx="2164662" cy="292548"/>
          </a:xfrm>
        </p:grpSpPr>
        <p:sp>
          <p:nvSpPr>
            <p:cNvPr id="22" name="Rechteck 21"/>
            <p:cNvSpPr/>
            <p:nvPr/>
          </p:nvSpPr>
          <p:spPr>
            <a:xfrm>
              <a:off x="7610400" y="4896000"/>
              <a:ext cx="2160000" cy="180000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7610400" y="4895981"/>
              <a:ext cx="2160000" cy="180000"/>
            </a:xfrm>
            <a:prstGeom prst="rect">
              <a:avLst/>
            </a:prstGeom>
            <a:solidFill>
              <a:srgbClr val="DE252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075620" y="4849200"/>
              <a:ext cx="1699442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Тестирование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25622" r="2550" b="43194"/>
          <a:stretch/>
        </p:blipFill>
        <p:spPr>
          <a:xfrm>
            <a:off x="6732240" y="1988840"/>
            <a:ext cx="1800200" cy="1152128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6732241" y="3045116"/>
            <a:ext cx="1800200" cy="250197"/>
            <a:chOff x="7606512" y="3189600"/>
            <a:chExt cx="2168550" cy="29254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7606512" y="3236181"/>
              <a:ext cx="2160288" cy="180219"/>
              <a:chOff x="7606512" y="3236181"/>
              <a:chExt cx="2160288" cy="180219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7606800" y="3236400"/>
                <a:ext cx="2160000" cy="180000"/>
              </a:xfrm>
              <a:prstGeom prst="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39" dirty="0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606512" y="3236181"/>
                <a:ext cx="2160000" cy="180000"/>
              </a:xfrm>
              <a:prstGeom prst="rect">
                <a:avLst/>
              </a:prstGeom>
              <a:solidFill>
                <a:srgbClr val="E03034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39" dirty="0"/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8062874" y="3189600"/>
              <a:ext cx="1712188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Расфасовка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1847305" cy="1231537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059832" y="3140968"/>
            <a:ext cx="3312368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spc="17" dirty="0"/>
              <a:t>Воспроизводимость достигается за счет современных материалов, оборудования, специальных программ и технического обслуживания</a:t>
            </a:r>
            <a:r>
              <a:rPr lang="de-DE" sz="1200" spc="17" dirty="0"/>
              <a:t>.</a:t>
            </a:r>
            <a:endParaRPr lang="ru-RU" sz="1200" spc="17" dirty="0"/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634809" y="6061901"/>
            <a:ext cx="2133600" cy="431019"/>
          </a:xfrm>
        </p:spPr>
        <p:txBody>
          <a:bodyPr/>
          <a:lstStyle/>
          <a:p>
            <a:pPr>
              <a:defRPr/>
            </a:pPr>
            <a:r>
              <a:rPr lang="de-DE" altLang="en-US" dirty="0"/>
              <a:t>32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1484784"/>
            <a:ext cx="720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E03034"/>
                </a:solidFill>
              </a:rPr>
              <a:t>StaPol Modular Production System</a:t>
            </a:r>
            <a:endParaRPr lang="de-DE" sz="2200" b="1" dirty="0">
              <a:solidFill>
                <a:srgbClr val="E03034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6730833" y="5897457"/>
            <a:ext cx="1848712" cy="250197"/>
            <a:chOff x="7612355" y="6502199"/>
            <a:chExt cx="2161645" cy="292548"/>
          </a:xfrm>
        </p:grpSpPr>
        <p:sp>
          <p:nvSpPr>
            <p:cNvPr id="27" name="Rechteck 26"/>
            <p:cNvSpPr/>
            <p:nvPr/>
          </p:nvSpPr>
          <p:spPr>
            <a:xfrm>
              <a:off x="7614000" y="6552000"/>
              <a:ext cx="2160000" cy="180000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612355" y="6559916"/>
              <a:ext cx="2160000" cy="180000"/>
            </a:xfrm>
            <a:prstGeom prst="rect">
              <a:avLst/>
            </a:prstGeom>
            <a:solidFill>
              <a:srgbClr val="E0303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031899" y="6502199"/>
              <a:ext cx="1675062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Производство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" name="Рисунок 25" descr="СТАПОЛ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30" name="Рисунок 29" descr="СТАПО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31" name="Рисунок 30" descr="СТАПОЛ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51520" y="2060848"/>
            <a:ext cx="2232248" cy="4248472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27687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Разнообразие </a:t>
            </a:r>
          </a:p>
          <a:p>
            <a:r>
              <a:rPr lang="ru-RU" b="1" dirty="0">
                <a:solidFill>
                  <a:schemeClr val="bg1"/>
                </a:solidFill>
              </a:rPr>
              <a:t>оттенков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335699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Точность </a:t>
            </a:r>
          </a:p>
          <a:p>
            <a:r>
              <a:rPr lang="ru-RU" b="1" dirty="0">
                <a:solidFill>
                  <a:schemeClr val="bg1"/>
                </a:solidFill>
              </a:rPr>
              <a:t>цвета</a:t>
            </a: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2411760" y="2492896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458112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558924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Скорость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3059832" y="2276872"/>
            <a:ext cx="30963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1710"/>
              </a:lnSpc>
              <a:buNone/>
            </a:pPr>
            <a:r>
              <a:rPr lang="ru-RU" sz="1200" spc="17" dirty="0"/>
              <a:t>До</a:t>
            </a:r>
            <a:r>
              <a:rPr lang="de-DE" sz="1200" spc="17" dirty="0"/>
              <a:t> 4.500 </a:t>
            </a:r>
            <a:r>
              <a:rPr lang="ru-RU" sz="1200" spc="17" dirty="0"/>
              <a:t>стандартных цветов и                 </a:t>
            </a:r>
            <a:r>
              <a:rPr lang="de-DE" sz="1200" spc="17" dirty="0"/>
              <a:t>1.500 </a:t>
            </a:r>
            <a:r>
              <a:rPr lang="ru-RU" sz="1200" spc="17" dirty="0"/>
              <a:t>металликов</a:t>
            </a: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555555"/>
                </a:solidFill>
              </a:rPr>
              <a:t>	</a:t>
            </a:r>
            <a:r>
              <a:rPr lang="de-DE" sz="1539" b="1" dirty="0">
                <a:latin typeface="Century Gothic" pitchFamily="34" charset="0"/>
              </a:rPr>
              <a:t>	</a:t>
            </a:r>
            <a:endParaRPr lang="ru-RU" sz="1539" b="1" dirty="0">
              <a:latin typeface="Century Gothic" pitchFamily="34" charset="0"/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059832" y="5589240"/>
            <a:ext cx="288032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spc="17" dirty="0"/>
              <a:t>Ежедневное</a:t>
            </a:r>
            <a:r>
              <a:rPr lang="de-DE" sz="1200" spc="17" dirty="0"/>
              <a:t> </a:t>
            </a:r>
            <a:r>
              <a:rPr lang="ru-RU" sz="1200" spc="17" dirty="0"/>
              <a:t>производство до</a:t>
            </a:r>
            <a:r>
              <a:rPr lang="de-DE" sz="1200" spc="17" dirty="0"/>
              <a:t>2.000 </a:t>
            </a:r>
            <a:r>
              <a:rPr lang="ru-RU" sz="1200" spc="17" dirty="0"/>
              <a:t>литров</a:t>
            </a:r>
            <a:endParaRPr lang="de-DE" sz="1200" spc="17" dirty="0"/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9832" y="4293096"/>
            <a:ext cx="3312368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spc="17" dirty="0"/>
              <a:t>Системы покрытий, согласованных как как   по химсоставу, так и по цветообразованию.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spc="17" dirty="0"/>
              <a:t>Важное преимущество для  трехслойного автомобильного покрытия металлик</a:t>
            </a:r>
            <a:endParaRPr lang="de-DE" sz="1200" spc="17" dirty="0"/>
          </a:p>
          <a:p>
            <a:endParaRPr lang="ru-RU" sz="1400" dirty="0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2411760" y="3501008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2411760" y="4437112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2411760" y="5517232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1840" y="2924944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4103361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03848" y="5373216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8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mbbru.ru/files/images/news/zavod.jpg"/>
          <p:cNvPicPr>
            <a:picLocks noChangeAspect="1" noChangeArrowheads="1"/>
          </p:cNvPicPr>
          <p:nvPr/>
        </p:nvPicPr>
        <p:blipFill>
          <a:blip r:embed="rId3" cstate="print"/>
          <a:srcRect r="56704"/>
          <a:stretch>
            <a:fillRect/>
          </a:stretch>
        </p:blipFill>
        <p:spPr bwMode="auto">
          <a:xfrm flipH="1">
            <a:off x="0" y="1196752"/>
            <a:ext cx="3779912" cy="540060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499992" y="2708920"/>
            <a:ext cx="4104456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spc="17" dirty="0">
                <a:solidFill>
                  <a:srgbClr val="FF0000"/>
                </a:solidFill>
              </a:rPr>
              <a:t>Полимерные полы СтаПол</a:t>
            </a:r>
            <a:r>
              <a:rPr lang="ru-RU" sz="1600" dirty="0">
                <a:solidFill>
                  <a:srgbClr val="FF0000"/>
                </a:solidFill>
              </a:rPr>
              <a:t>- это высококачественные, инновационные           и экологически чистые материалы для различных, в том числе и самых сложных поверхностей</a:t>
            </a:r>
          </a:p>
          <a:p>
            <a:pPr marL="0" indent="0">
              <a:buNone/>
            </a:pPr>
            <a:r>
              <a:rPr lang="ru-RU" sz="1600" spc="17" dirty="0"/>
              <a:t>Строгий технологический контроль, новейшие разработки, качественное сырье делают наши полимерные полы конкурентоспособными  материалами на российском рынке</a:t>
            </a:r>
          </a:p>
          <a:p>
            <a:pPr marL="0" indent="0">
              <a:buNone/>
            </a:pPr>
            <a:endParaRPr lang="ru-RU" sz="2052" spc="17" dirty="0">
              <a:solidFill>
                <a:srgbClr val="A42035"/>
              </a:solidFill>
            </a:endParaRPr>
          </a:p>
          <a:p>
            <a:pPr marL="0" indent="0"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ru-RU" sz="1539" b="1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555555"/>
              </a:solidFill>
            </a:endParaRPr>
          </a:p>
          <a:p>
            <a:pPr marL="2451880" indent="-245188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</a:t>
            </a:r>
            <a:endParaRPr lang="de-DE" sz="1539" b="1" spc="17" dirty="0">
              <a:solidFill>
                <a:srgbClr val="A42035"/>
              </a:solidFill>
            </a:endParaRPr>
          </a:p>
        </p:txBody>
      </p:sp>
      <p:pic>
        <p:nvPicPr>
          <p:cNvPr id="10" name="Рисунок 9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1" name="Рисунок 10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2" name="Рисунок 11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56766"/>
            <a:ext cx="9001156" cy="540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2276872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Полимерные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полы СтаПол</a:t>
            </a:r>
            <a:endParaRPr lang="ru-RU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527376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2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uktitan.ru/images/sro-proektirovanie-3.jpg"/>
          <p:cNvPicPr>
            <a:picLocks noChangeAspect="1" noChangeArrowheads="1"/>
          </p:cNvPicPr>
          <p:nvPr/>
        </p:nvPicPr>
        <p:blipFill>
          <a:blip r:embed="rId2" cstate="print"/>
          <a:srcRect r="52001"/>
          <a:stretch>
            <a:fillRect/>
          </a:stretch>
        </p:blipFill>
        <p:spPr bwMode="auto">
          <a:xfrm>
            <a:off x="0" y="1196752"/>
            <a:ext cx="3275856" cy="5256584"/>
          </a:xfrm>
          <a:prstGeom prst="rect">
            <a:avLst/>
          </a:prstGeom>
          <a:noFill/>
        </p:spPr>
      </p:pic>
      <p:pic>
        <p:nvPicPr>
          <p:cNvPr id="14" name="Рисунок 13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328498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Компания ООО «Инпако Ставрово» представляет торговую марку промышленных антикоррозионных покрытий и полимерных полов </a:t>
            </a:r>
          </a:p>
          <a:p>
            <a:r>
              <a:rPr lang="ru-RU" sz="1600" dirty="0"/>
              <a:t>СтаПол (</a:t>
            </a:r>
            <a:r>
              <a:rPr lang="en-US" sz="1600" dirty="0"/>
              <a:t>StaPol</a:t>
            </a:r>
            <a:r>
              <a:rPr lang="ru-RU" sz="1600" dirty="0"/>
              <a:t>)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59832" y="4509120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890" name="AutoShape 2" descr="https://uktitan.ru/images/sro-proektirovanie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348880"/>
            <a:ext cx="1715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DE2529"/>
                </a:solidFill>
              </a:rPr>
              <a:t>СтаПол</a:t>
            </a:r>
          </a:p>
        </p:txBody>
      </p:sp>
      <p:pic>
        <p:nvPicPr>
          <p:cNvPr id="13" name="Рисунок 12" descr="СТАПОЛ.png"/>
          <p:cNvPicPr>
            <a:picLocks noChangeAspect="1"/>
          </p:cNvPicPr>
          <p:nvPr/>
        </p:nvPicPr>
        <p:blipFill>
          <a:blip r:embed="rId4" cstate="print"/>
          <a:srcRect t="81585"/>
          <a:stretch>
            <a:fillRect/>
          </a:stretch>
        </p:blipFill>
        <p:spPr>
          <a:xfrm>
            <a:off x="827584" y="3573016"/>
            <a:ext cx="1584176" cy="3604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СТАПОЛ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8" t="29778" r="19179" b="22688"/>
          <a:stretch/>
        </p:blipFill>
        <p:spPr bwMode="auto">
          <a:xfrm>
            <a:off x="0" y="1196752"/>
            <a:ext cx="37799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4" descr="http://www.zeitzonen.de/templates/2014/dist/images/flags/ungarn.svg"/>
          <p:cNvSpPr>
            <a:spLocks noChangeAspect="1" noChangeArrowheads="1"/>
          </p:cNvSpPr>
          <p:nvPr/>
        </p:nvSpPr>
        <p:spPr bwMode="auto">
          <a:xfrm>
            <a:off x="6373243" y="-2755200"/>
            <a:ext cx="260675" cy="2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de-DE" sz="1539" dirty="0"/>
          </a:p>
        </p:txBody>
      </p:sp>
      <p:pic>
        <p:nvPicPr>
          <p:cNvPr id="1026" name="Picture 2" descr="http://xn----8sbmwfj1ach4h5a.xn--p1ai/wp-content/uploads/2015/09/tetrapa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2093845" cy="3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vopi.ru/uploads/posts/2014-11/141686792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1785927" cy="10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loramarketing.com/images/55ebff55bc0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1970678" cy="13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emmtech.nl/wp-content/uploads/bosch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t="23239" r="13798" b="28184"/>
          <a:stretch/>
        </p:blipFill>
        <p:spPr bwMode="auto">
          <a:xfrm>
            <a:off x="7236296" y="2924944"/>
            <a:ext cx="1691383" cy="8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mks.webtm.ru/uploads/posts/2012-12/1355472572_logo-gazpro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1909094" cy="9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vtodust.ru/sites/default/files/styles/front_slider/public/355.jpg?itok=p0WMg9D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771266" cy="10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СТАПОЛ 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20" name="Рисунок 19" descr="СТАПОЛ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39552" y="2276872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3140968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Ключевые клиенты: полимерные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полы</a:t>
            </a:r>
            <a:endParaRPr lang="ru-RU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3563888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https://www.sites.google.com/a/appsevents.com/fresno-summit/_/rsrc/1433385762890/home/Samsung%20Lettermar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4365104"/>
            <a:ext cx="2448272" cy="412720"/>
          </a:xfrm>
          <a:prstGeom prst="rect">
            <a:avLst/>
          </a:prstGeom>
          <a:noFill/>
        </p:spPr>
      </p:pic>
      <p:pic>
        <p:nvPicPr>
          <p:cNvPr id="11268" name="Picture 4" descr="https://renaultyedekparcaa.files.wordpress.com/2013/05/renault-yedek-parc3a7a-orjinal-fiyatlarc4b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3140968"/>
            <a:ext cx="936104" cy="754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30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499992" y="2564904"/>
            <a:ext cx="3263935" cy="1539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Цена на наливной пол сопоставима с ценами российских производителей, при этом заказчик неизменно выигрывает, получая высочайшее европейское качество, техническую поддержку и сервис</a:t>
            </a:r>
            <a:endParaRPr lang="ru-RU" sz="1600" spc="17" dirty="0"/>
          </a:p>
          <a:p>
            <a:pPr marL="0" indent="0">
              <a:buNone/>
            </a:pPr>
            <a:endParaRPr lang="ru-RU" sz="1539" b="1" spc="17" dirty="0">
              <a:solidFill>
                <a:srgbClr val="55555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7" t="29778" r="19179" b="22688"/>
          <a:stretch/>
        </p:blipFill>
        <p:spPr bwMode="auto">
          <a:xfrm>
            <a:off x="0" y="1196752"/>
            <a:ext cx="377991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2" name="Рисунок 11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3" name="Рисунок 12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52223"/>
            <a:ext cx="9036496" cy="5405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2204864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21297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Полимерные полы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 это выгодно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0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851920" y="2636912"/>
            <a:ext cx="2736304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spc="17" dirty="0"/>
              <a:t>Покрытия для пола на основе эпоксидных,                    полиуретановых</a:t>
            </a:r>
            <a:r>
              <a:rPr lang="de-DE" sz="1600" spc="17" dirty="0"/>
              <a:t>,</a:t>
            </a:r>
            <a:r>
              <a:rPr lang="ru-RU" sz="1600" spc="17" dirty="0"/>
              <a:t> акриловых  и других смол</a:t>
            </a:r>
          </a:p>
          <a:p>
            <a:pPr marL="0" indent="0">
              <a:buNone/>
            </a:pPr>
            <a:endParaRPr lang="ru-RU" sz="1600" spc="17" dirty="0"/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76256" y="5157192"/>
            <a:ext cx="1800200" cy="250197"/>
          </a:xfrm>
          <a:prstGeom prst="rect">
            <a:avLst/>
          </a:prstGeom>
          <a:solidFill>
            <a:srgbClr val="E03034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026" dirty="0">
                <a:solidFill>
                  <a:schemeClr val="bg1"/>
                </a:solidFill>
                <a:latin typeface="+mj-lt"/>
              </a:rPr>
              <a:t>Полимерные  полы</a:t>
            </a:r>
            <a:endParaRPr lang="de-DE" sz="1368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Рисунок 22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24" name="Рисунок 23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56766"/>
            <a:ext cx="9001156" cy="54058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204864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3140968"/>
            <a:ext cx="262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Полимерные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полы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3037675" y="4603285"/>
            <a:ext cx="720080" cy="387735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0" name="AutoShape 2" descr="https://decostroy36.ru/wp-content/uploads/2018/03/him_p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https://decostroy36.ru/wp-content/uploads/2018/03/him_p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4" name="AutoShape 6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6" name="AutoShape 8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8" name="AutoShape 10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0" name="AutoShape 12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2" name="AutoShape 14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4" name="AutoShape 16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6" name="AutoShape 18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 descr="http://forward-build.com/wp-content/uploads/2019/07/montazh-nalivnogo-pola-svoimi-rukami-1024x768.jpg"/>
          <p:cNvPicPr>
            <a:picLocks noChangeAspect="1" noChangeArrowheads="1"/>
          </p:cNvPicPr>
          <p:nvPr/>
        </p:nvPicPr>
        <p:blipFill>
          <a:blip r:embed="rId6" cstate="print"/>
          <a:srcRect l="28378" r="20946"/>
          <a:stretch>
            <a:fillRect/>
          </a:stretch>
        </p:blipFill>
        <p:spPr bwMode="auto">
          <a:xfrm>
            <a:off x="6876256" y="2492896"/>
            <a:ext cx="18002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2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851920" y="2708920"/>
            <a:ext cx="2736304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1710"/>
              </a:lnSpc>
              <a:buNone/>
            </a:pPr>
            <a:r>
              <a:rPr lang="ru-RU" sz="1600" spc="17" dirty="0"/>
              <a:t>Самая эксплуатируемая часть здания, поэтому к ним   предъявляются особые требования </a:t>
            </a: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33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876256" y="5157192"/>
            <a:ext cx="1800200" cy="250197"/>
          </a:xfrm>
          <a:prstGeom prst="rect">
            <a:avLst/>
          </a:prstGeom>
          <a:solidFill>
            <a:srgbClr val="E03034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026" dirty="0">
                <a:solidFill>
                  <a:schemeClr val="bg1"/>
                </a:solidFill>
                <a:latin typeface="+mj-lt"/>
              </a:rPr>
              <a:t>Промышленные полы</a:t>
            </a:r>
            <a:endParaRPr lang="de-DE" sz="1368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Рисунок 22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24" name="Рисунок 23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204864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3212976"/>
            <a:ext cx="2484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Промышленные полы 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3037675" y="4603285"/>
            <a:ext cx="720080" cy="387735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0" name="AutoShape 2" descr="https://decostroy36.ru/wp-content/uploads/2018/03/him_p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https://decostroy36.ru/wp-content/uploads/2018/03/him_p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4" name="AutoShape 6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6" name="AutoShape 8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8" name="AutoShape 10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0" name="AutoShape 12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2" name="AutoShape 14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4" name="AutoShape 16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6" name="AutoShape 18" descr="https://orghost.ru/photos/663/1826663/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88" name="Picture 20" descr="http://nalivnye-poly.ru/wp-content/uploads/2008/08/poly-dlya-parkovok-i-parkingov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29608" t="5225" r="26851" b="-1887"/>
          <a:stretch>
            <a:fillRect/>
          </a:stretch>
        </p:blipFill>
        <p:spPr bwMode="auto">
          <a:xfrm>
            <a:off x="6876256" y="2564904"/>
            <a:ext cx="18002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2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33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732240" y="5301208"/>
            <a:ext cx="1847510" cy="250197"/>
            <a:chOff x="7879125" y="6508800"/>
            <a:chExt cx="1895937" cy="219289"/>
          </a:xfrm>
        </p:grpSpPr>
        <p:sp>
          <p:nvSpPr>
            <p:cNvPr id="13" name="Rechteck 12"/>
            <p:cNvSpPr/>
            <p:nvPr/>
          </p:nvSpPr>
          <p:spPr>
            <a:xfrm>
              <a:off x="7879125" y="6552000"/>
              <a:ext cx="1894875" cy="164435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879125" y="6552436"/>
              <a:ext cx="1894134" cy="163998"/>
            </a:xfrm>
            <a:prstGeom prst="rect">
              <a:avLst/>
            </a:prstGeom>
            <a:solidFill>
              <a:srgbClr val="DE252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100000" y="6508800"/>
              <a:ext cx="1675062" cy="21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Полы в автосалоне</a:t>
              </a:r>
              <a:endParaRPr lang="de-DE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730811" y="3933056"/>
            <a:ext cx="1873637" cy="223907"/>
            <a:chOff x="5320067" y="3192880"/>
            <a:chExt cx="2190789" cy="261808"/>
          </a:xfrm>
        </p:grpSpPr>
        <p:sp>
          <p:nvSpPr>
            <p:cNvPr id="18" name="Rechteck 17"/>
            <p:cNvSpPr/>
            <p:nvPr/>
          </p:nvSpPr>
          <p:spPr>
            <a:xfrm>
              <a:off x="5320067" y="3241380"/>
              <a:ext cx="2160000" cy="180000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320067" y="3238646"/>
              <a:ext cx="2160000" cy="180000"/>
            </a:xfrm>
            <a:prstGeom prst="rect">
              <a:avLst/>
            </a:prstGeom>
            <a:solidFill>
              <a:srgbClr val="E0303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464083" y="3192880"/>
              <a:ext cx="2046773" cy="26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55" dirty="0">
                  <a:solidFill>
                    <a:schemeClr val="bg1"/>
                  </a:solidFill>
                  <a:latin typeface="+mj-lt"/>
                </a:rPr>
                <a:t>Промышленные полы в паркинге</a:t>
              </a:r>
              <a:endParaRPr lang="de-DE" sz="941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07904" y="2193245"/>
            <a:ext cx="3024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17" dirty="0"/>
              <a:t>складские помещения,</a:t>
            </a:r>
          </a:p>
          <a:p>
            <a:r>
              <a:rPr lang="ru-RU" sz="1400" spc="17" dirty="0"/>
              <a:t>гаражи и паркинги</a:t>
            </a:r>
          </a:p>
          <a:p>
            <a:endParaRPr lang="ru-RU" sz="1400" spc="17" dirty="0"/>
          </a:p>
          <a:p>
            <a:r>
              <a:rPr lang="ru-RU" sz="1400" spc="17" dirty="0"/>
              <a:t>промышленные предприятия, в том числе электронной и химической отраслей</a:t>
            </a:r>
          </a:p>
          <a:p>
            <a:endParaRPr lang="ru-RU" sz="1400" spc="17" dirty="0"/>
          </a:p>
          <a:p>
            <a:r>
              <a:rPr lang="ru-RU" sz="1400" spc="17" dirty="0"/>
              <a:t>пищевые производства, фермы и птицефабрики</a:t>
            </a:r>
          </a:p>
          <a:p>
            <a:endParaRPr lang="ru-RU" sz="1400" spc="17" dirty="0"/>
          </a:p>
          <a:p>
            <a:r>
              <a:rPr lang="ru-RU" sz="1400" spc="17" dirty="0"/>
              <a:t>жилые, офисные и общественные здания</a:t>
            </a:r>
          </a:p>
          <a:p>
            <a:endParaRPr lang="ru-RU" sz="1400" spc="17" dirty="0"/>
          </a:p>
          <a:p>
            <a:r>
              <a:rPr lang="ru-RU" sz="1400" spc="17" dirty="0"/>
              <a:t>торговые и развлекательные центры, кафе, рестораны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26637" b="-12"/>
          <a:stretch/>
        </p:blipFill>
        <p:spPr bwMode="auto">
          <a:xfrm>
            <a:off x="6732240" y="1988840"/>
            <a:ext cx="1838772" cy="19709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847543" cy="1190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Рисунок 21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23" name="Рисунок 22" descr="СТАПО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24" name="Рисунок 23" descr="СТАПОЛ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2204864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2996952"/>
            <a:ext cx="262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Сфера применения полимерных полов:  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3037675" y="4603285"/>
            <a:ext cx="720080" cy="387735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2735209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3573016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4293096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4941168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0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pic>
        <p:nvPicPr>
          <p:cNvPr id="5" name="Рисунок 4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1439369" cy="1778325"/>
          </a:xfrm>
          <a:prstGeom prst="rect">
            <a:avLst/>
          </a:prstGeom>
        </p:spPr>
      </p:pic>
      <p:pic>
        <p:nvPicPr>
          <p:cNvPr id="6" name="Рисунок 5" descr="СТАПОЛ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182"/>
            <a:ext cx="9001156" cy="53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98072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5473586"/>
            <a:ext cx="360040" cy="360040"/>
            <a:chOff x="8532440" y="3717032"/>
            <a:chExt cx="2016224" cy="2016224"/>
          </a:xfrm>
        </p:grpSpPr>
        <p:sp>
          <p:nvSpPr>
            <p:cNvPr id="16" name="Shape 329"/>
            <p:cNvSpPr/>
            <p:nvPr/>
          </p:nvSpPr>
          <p:spPr>
            <a:xfrm>
              <a:off x="8532440" y="3717032"/>
              <a:ext cx="2016224" cy="201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  <p:sp>
          <p:nvSpPr>
            <p:cNvPr id="18" name="Shape 76"/>
            <p:cNvSpPr/>
            <p:nvPr/>
          </p:nvSpPr>
          <p:spPr>
            <a:xfrm rot="8100000">
              <a:off x="9134346" y="4246930"/>
              <a:ext cx="820148" cy="82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E03034"/>
            </a:solidFill>
            <a:ln w="12700">
              <a:miter lim="400000"/>
            </a:ln>
            <a:effectLst>
              <a:outerShdw blurRad="12700" dist="38100" dir="5400000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 sz="1300"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dirty="0"/>
            </a:p>
          </p:txBody>
        </p:sp>
        <p:sp>
          <p:nvSpPr>
            <p:cNvPr id="20" name="Shape 323"/>
            <p:cNvSpPr/>
            <p:nvPr/>
          </p:nvSpPr>
          <p:spPr>
            <a:xfrm>
              <a:off x="9396536" y="4437112"/>
              <a:ext cx="288032" cy="25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576" y="5438254"/>
            <a:ext cx="2376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601220, Владимирская обл., Собинский район, 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п. Ставрово ул. Октябрьская, 118, 2 этаж, пом. 2-41</a:t>
            </a:r>
            <a:endParaRPr lang="ru-RU" sz="1600" dirty="0">
              <a:solidFill>
                <a:schemeClr val="bg1"/>
              </a:solidFill>
              <a:ea typeface="Cambria" pitchFamily="18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868144" y="5445224"/>
            <a:ext cx="360040" cy="360040"/>
            <a:chOff x="8532440" y="3717032"/>
            <a:chExt cx="2016224" cy="2016224"/>
          </a:xfrm>
        </p:grpSpPr>
        <p:sp>
          <p:nvSpPr>
            <p:cNvPr id="35" name="Shape 329"/>
            <p:cNvSpPr/>
            <p:nvPr/>
          </p:nvSpPr>
          <p:spPr>
            <a:xfrm>
              <a:off x="8532440" y="3717032"/>
              <a:ext cx="2016224" cy="201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  <p:sp>
          <p:nvSpPr>
            <p:cNvPr id="36" name="Shape 323"/>
            <p:cNvSpPr/>
            <p:nvPr/>
          </p:nvSpPr>
          <p:spPr>
            <a:xfrm>
              <a:off x="9396536" y="4437112"/>
              <a:ext cx="288032" cy="25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6300192" y="5445224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6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+ 8 800 200 51 32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6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+ 7 991 318 85 80</a:t>
            </a:r>
          </a:p>
        </p:txBody>
      </p:sp>
      <p:pic>
        <p:nvPicPr>
          <p:cNvPr id="3077" name="Picture 5" descr="https://f.nodacdn.net/2988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216294" cy="216024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23528" y="486916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Контакты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19872" y="5399349"/>
            <a:ext cx="2008953" cy="909971"/>
            <a:chOff x="3059832" y="5399349"/>
            <a:chExt cx="2008953" cy="909971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491880" y="5399349"/>
              <a:ext cx="151216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0213" algn="ctr"/>
                  <a:tab pos="5940425" algn="r"/>
                </a:tabLst>
              </a:pPr>
              <a:r>
                <a:rPr lang="ru-RU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www.stapol.ru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0213" algn="ctr"/>
                  <a:tab pos="5940425" algn="r"/>
                </a:tabLst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19872" y="5949280"/>
              <a:ext cx="16489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info@stapol.tech</a:t>
              </a:r>
              <a:endParaRPr lang="ru-RU" sz="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3059832" y="5949280"/>
              <a:ext cx="360040" cy="360040"/>
              <a:chOff x="8532440" y="3717032"/>
              <a:chExt cx="2016224" cy="2016224"/>
            </a:xfrm>
          </p:grpSpPr>
          <p:sp>
            <p:nvSpPr>
              <p:cNvPr id="43" name="Shape 329"/>
              <p:cNvSpPr/>
              <p:nvPr/>
            </p:nvSpPr>
            <p:spPr>
              <a:xfrm>
                <a:off x="8532440" y="3717032"/>
                <a:ext cx="2016224" cy="201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endParaRPr dirty="0"/>
              </a:p>
            </p:txBody>
          </p:sp>
          <p:sp>
            <p:nvSpPr>
              <p:cNvPr id="44" name="Shape 323"/>
              <p:cNvSpPr/>
              <p:nvPr/>
            </p:nvSpPr>
            <p:spPr>
              <a:xfrm>
                <a:off x="9396536" y="4437112"/>
                <a:ext cx="288032" cy="25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endParaRPr dirty="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3059832" y="5445224"/>
              <a:ext cx="360040" cy="360040"/>
              <a:chOff x="1187624" y="4869160"/>
              <a:chExt cx="360040" cy="360040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1187624" y="4869160"/>
                <a:ext cx="360040" cy="360040"/>
                <a:chOff x="8532440" y="3717032"/>
                <a:chExt cx="2016224" cy="2016224"/>
              </a:xfrm>
            </p:grpSpPr>
            <p:sp>
              <p:nvSpPr>
                <p:cNvPr id="50" name="Shape 329"/>
                <p:cNvSpPr/>
                <p:nvPr/>
              </p:nvSpPr>
              <p:spPr>
                <a:xfrm>
                  <a:off x="8532440" y="3717032"/>
                  <a:ext cx="2016224" cy="2016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000">
                      <a:solidFill>
                        <a:srgbClr val="FFFFFF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:endParaRPr dirty="0"/>
                </a:p>
              </p:txBody>
            </p:sp>
            <p:sp>
              <p:nvSpPr>
                <p:cNvPr id="51" name="Shape 76"/>
                <p:cNvSpPr/>
                <p:nvPr/>
              </p:nvSpPr>
              <p:spPr>
                <a:xfrm rot="8100000">
                  <a:off x="9134346" y="4246930"/>
                  <a:ext cx="820148" cy="820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400" y="0"/>
                        <a:pt x="18000" y="0"/>
                        <a:pt x="21600" y="0"/>
                      </a:cubicBezTo>
                      <a:cubicBezTo>
                        <a:pt x="21600" y="3600"/>
                        <a:pt x="21600" y="7200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solidFill>
                  <a:srgbClr val="E03034"/>
                </a:solidFill>
                <a:ln w="12700">
                  <a:miter lim="400000"/>
                </a:ln>
                <a:effectLst>
                  <a:outerShdw blurRad="12700" dist="38100" dir="5400000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300"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dirty="0"/>
                </a:p>
              </p:txBody>
            </p:sp>
            <p:sp>
              <p:nvSpPr>
                <p:cNvPr id="52" name="Shape 323"/>
                <p:cNvSpPr/>
                <p:nvPr/>
              </p:nvSpPr>
              <p:spPr>
                <a:xfrm>
                  <a:off x="9396536" y="4437112"/>
                  <a:ext cx="288032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000">
                      <a:solidFill>
                        <a:srgbClr val="FFFFFF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:endParaRPr dirty="0"/>
                </a:p>
              </p:txBody>
            </p:sp>
          </p:grpSp>
          <p:pic>
            <p:nvPicPr>
              <p:cNvPr id="3081" name="Picture 9" descr="https://png.pngtree.com/png-vector/20190505/ourlarge/pngtree-vector-world-globe-icon-png-image_102281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59632" y="4941168"/>
                <a:ext cx="216024" cy="216024"/>
              </a:xfrm>
              <a:prstGeom prst="rect">
                <a:avLst/>
              </a:prstGeom>
              <a:noFill/>
            </p:spPr>
          </p:pic>
        </p:grpSp>
        <p:sp>
          <p:nvSpPr>
            <p:cNvPr id="54" name="Прямоугольник 53"/>
            <p:cNvSpPr/>
            <p:nvPr/>
          </p:nvSpPr>
          <p:spPr>
            <a:xfrm>
              <a:off x="3131840" y="6021288"/>
              <a:ext cx="216024" cy="216024"/>
            </a:xfrm>
            <a:prstGeom prst="rect">
              <a:avLst/>
            </a:prstGeom>
            <a:solidFill>
              <a:srgbClr val="DE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Равнобедренный треугольник 54"/>
          <p:cNvSpPr/>
          <p:nvPr/>
        </p:nvSpPr>
        <p:spPr>
          <a:xfrm flipV="1">
            <a:off x="3491880" y="6021288"/>
            <a:ext cx="216024" cy="72008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4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3322727"/>
            <a:ext cx="3782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Наша команда работает в сфере ЛКМ уже 20 лет.  В 2019 году в сотрудничестве со Ставровским индустриальным парком (членом Ассоциации индустриальных парков) мы создали и запустили на территории 2500 м.кв. новый современный лакокрасочный завод общей производительностью 10 000 тонн продукции в год.</a:t>
            </a:r>
          </a:p>
        </p:txBody>
      </p:sp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3008194" y="444775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867" name="Picture 3" descr="http://inv-reg.ru/upload/images/industrialnyij-park-stavrovskij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1556792"/>
            <a:ext cx="3240687" cy="15841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2924944"/>
            <a:ext cx="22390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2019.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Старт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Нового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923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СТАПОЛ ВСЕ\Новая папка (2)\Презентации\Макет листовки\СТАПОЛ Листовка 02-0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43700"/>
          <a:stretch>
            <a:fillRect/>
          </a:stretch>
        </p:blipFill>
        <p:spPr bwMode="auto">
          <a:xfrm>
            <a:off x="899592" y="1196752"/>
            <a:ext cx="5544616" cy="4413488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819688" y="2276872"/>
            <a:ext cx="6324312" cy="3744416"/>
            <a:chOff x="2483768" y="1844824"/>
            <a:chExt cx="6324312" cy="3744416"/>
          </a:xfrm>
        </p:grpSpPr>
        <p:pic>
          <p:nvPicPr>
            <p:cNvPr id="13" name="Рисунок 12" descr="СТАПОЛ7.pn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tretch>
              <a:fillRect/>
            </a:stretch>
          </p:blipFill>
          <p:spPr>
            <a:xfrm>
              <a:off x="2483768" y="1844824"/>
              <a:ext cx="6324312" cy="3744416"/>
            </a:xfrm>
            <a:prstGeom prst="rect">
              <a:avLst/>
            </a:prstGeom>
          </p:spPr>
        </p:pic>
        <p:pic>
          <p:nvPicPr>
            <p:cNvPr id="17" name="Рисунок 16" descr="СТАПОЛ.png"/>
            <p:cNvPicPr>
              <a:picLocks noChangeAspect="1"/>
            </p:cNvPicPr>
            <p:nvPr/>
          </p:nvPicPr>
          <p:blipFill>
            <a:blip r:embed="rId4" cstate="print"/>
            <a:srcRect b="18415"/>
            <a:stretch>
              <a:fillRect/>
            </a:stretch>
          </p:blipFill>
          <p:spPr>
            <a:xfrm>
              <a:off x="3419872" y="3861048"/>
              <a:ext cx="173812" cy="175199"/>
            </a:xfrm>
            <a:prstGeom prst="rect">
              <a:avLst/>
            </a:prstGeom>
          </p:spPr>
        </p:pic>
      </p:grp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77272"/>
            <a:ext cx="9001156" cy="5405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512" y="4149080"/>
            <a:ext cx="200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 компании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987824" y="4509120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3275856" cy="33123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4" y="3501008"/>
            <a:ext cx="2003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 компании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328498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Наш технологический партнер – немецкая группа </a:t>
            </a:r>
            <a:r>
              <a:rPr lang="en-US" sz="1600" dirty="0"/>
              <a:t>FEIDAL</a:t>
            </a:r>
            <a:r>
              <a:rPr lang="ru-RU" sz="1600" dirty="0"/>
              <a:t>, ведущая свою историю с 1926 года, и являющаяся одним из лидеров в области индустриальных покрытий в Европе.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395536" y="119675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A55032-9A28-450D-98EB-27FB87F50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2259783" cy="158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\\SERVER\clients\DEGA_E\Ruski Klienti\Boyu\Feidal_Presentation\Materiali\Feidal_Logo3.png">
            <a:extLst>
              <a:ext uri="{FF2B5EF4-FFF2-40B4-BE49-F238E27FC236}">
                <a16:creationId xmlns:a16="http://schemas.microsoft.com/office/drawing/2014/main" id="{F88FAE79-6BDF-4D72-BE9B-56D1B5CF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5" y="2168420"/>
            <a:ext cx="3743325" cy="94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18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1875596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Продукция </a:t>
            </a:r>
            <a:r>
              <a:rPr lang="en-US" sz="1600" dirty="0"/>
              <a:t>FEIDAL  </a:t>
            </a:r>
            <a:r>
              <a:rPr lang="ru-RU" sz="1600" dirty="0"/>
              <a:t>широко известна на мировом рынке, ей пользуются крупнейшие производители промышленного оборудования и дорожной техники, энергетики и строители Европы:</a:t>
            </a:r>
          </a:p>
          <a:p>
            <a:pPr lvl="0"/>
            <a:r>
              <a:rPr lang="de-DE" sz="1600" dirty="0"/>
              <a:t>Wirth</a:t>
            </a:r>
            <a:r>
              <a:rPr lang="ru-RU" sz="1600" dirty="0"/>
              <a:t>, </a:t>
            </a:r>
            <a:r>
              <a:rPr lang="de-DE" sz="1600" dirty="0"/>
              <a:t>Mannesmann</a:t>
            </a:r>
            <a:r>
              <a:rPr lang="ru-RU" sz="1600" dirty="0"/>
              <a:t>, </a:t>
            </a:r>
            <a:r>
              <a:rPr lang="de-DE" sz="1600" dirty="0"/>
              <a:t>Liebherr</a:t>
            </a:r>
            <a:r>
              <a:rPr lang="ru-RU" sz="1600" dirty="0"/>
              <a:t>, </a:t>
            </a:r>
            <a:r>
              <a:rPr lang="de-DE" sz="1600" dirty="0"/>
              <a:t>Wirtgen</a:t>
            </a:r>
            <a:r>
              <a:rPr lang="ru-RU" sz="1600" dirty="0"/>
              <a:t>, </a:t>
            </a:r>
            <a:r>
              <a:rPr lang="de-DE" sz="1600" dirty="0"/>
              <a:t>Thyssen Krupp</a:t>
            </a:r>
            <a:r>
              <a:rPr lang="ru-RU" sz="1600" dirty="0"/>
              <a:t>, </a:t>
            </a:r>
            <a:r>
              <a:rPr lang="de-DE" sz="1600" dirty="0"/>
              <a:t>Daimler</a:t>
            </a:r>
            <a:r>
              <a:rPr lang="ru-RU" sz="1600" dirty="0"/>
              <a:t>-</a:t>
            </a:r>
            <a:r>
              <a:rPr lang="de-DE" sz="1600" dirty="0"/>
              <a:t>Chrysler</a:t>
            </a:r>
            <a:r>
              <a:rPr lang="ru-RU" sz="1600" dirty="0"/>
              <a:t>, </a:t>
            </a:r>
            <a:r>
              <a:rPr lang="de-DE" sz="1600" dirty="0"/>
              <a:t>Gorica</a:t>
            </a:r>
            <a:r>
              <a:rPr lang="ru-RU" sz="1600" dirty="0"/>
              <a:t>, </a:t>
            </a:r>
            <a:r>
              <a:rPr lang="de-DE" sz="1600" dirty="0"/>
              <a:t>MAN</a:t>
            </a:r>
            <a:r>
              <a:rPr lang="ru-RU" sz="1600" dirty="0"/>
              <a:t>, </a:t>
            </a:r>
            <a:r>
              <a:rPr lang="de-DE" sz="1600" dirty="0"/>
              <a:t>Neoplan</a:t>
            </a:r>
            <a:r>
              <a:rPr lang="ru-RU" sz="1600" dirty="0"/>
              <a:t>, </a:t>
            </a:r>
            <a:r>
              <a:rPr lang="de-DE" sz="1600" dirty="0"/>
              <a:t>Farmtech</a:t>
            </a:r>
            <a:r>
              <a:rPr lang="ru-RU" sz="1600" dirty="0"/>
              <a:t>, </a:t>
            </a:r>
            <a:r>
              <a:rPr lang="de-DE" sz="1600" dirty="0"/>
              <a:t>Vogel und Noot</a:t>
            </a:r>
            <a:r>
              <a:rPr lang="ru-RU" sz="1600" dirty="0"/>
              <a:t>, </a:t>
            </a:r>
            <a:r>
              <a:rPr lang="en-US" sz="1600" dirty="0"/>
              <a:t>Linde</a:t>
            </a:r>
            <a:r>
              <a:rPr lang="ru-RU" sz="1600" dirty="0"/>
              <a:t>, </a:t>
            </a:r>
            <a:r>
              <a:rPr lang="de-DE" sz="1600" dirty="0"/>
              <a:t>Amazone</a:t>
            </a:r>
            <a:r>
              <a:rPr lang="ru-RU" sz="1600" dirty="0"/>
              <a:t>, </a:t>
            </a:r>
            <a:r>
              <a:rPr lang="en-US" sz="1600" dirty="0"/>
              <a:t>Siemens</a:t>
            </a:r>
            <a:r>
              <a:rPr lang="ru-RU" sz="1600" dirty="0"/>
              <a:t>– машиностроение</a:t>
            </a:r>
          </a:p>
          <a:p>
            <a:pPr lvl="0"/>
            <a:r>
              <a:rPr lang="en-US" sz="1600" dirty="0"/>
              <a:t>Greif </a:t>
            </a:r>
            <a:r>
              <a:rPr lang="ru-RU" sz="1600" dirty="0"/>
              <a:t>– бочкотара</a:t>
            </a:r>
          </a:p>
          <a:p>
            <a:pPr lvl="0"/>
            <a:r>
              <a:rPr lang="en-US" sz="1600" dirty="0"/>
              <a:t>Xella – </a:t>
            </a:r>
            <a:r>
              <a:rPr lang="ru-RU" sz="1600" dirty="0"/>
              <a:t>арматура для пенобетона</a:t>
            </a:r>
          </a:p>
          <a:p>
            <a:pPr lvl="0"/>
            <a:r>
              <a:rPr lang="en-US" sz="1600" dirty="0"/>
              <a:t>Kali</a:t>
            </a:r>
            <a:r>
              <a:rPr lang="ru-RU" sz="1600" dirty="0"/>
              <a:t> + </a:t>
            </a:r>
            <a:r>
              <a:rPr lang="en-US" sz="1600" dirty="0"/>
              <a:t>Salz </a:t>
            </a:r>
            <a:r>
              <a:rPr lang="ru-RU" sz="1600" dirty="0"/>
              <a:t>и </a:t>
            </a:r>
            <a:r>
              <a:rPr lang="en-US" sz="1600" dirty="0"/>
              <a:t>Laubag </a:t>
            </a:r>
            <a:r>
              <a:rPr lang="ru-RU" sz="1600" dirty="0"/>
              <a:t>– горнодобывающие компании</a:t>
            </a:r>
          </a:p>
          <a:p>
            <a:pPr lvl="0"/>
            <a:r>
              <a:rPr lang="en-US" sz="1600" dirty="0"/>
              <a:t>Deutsche Bahn</a:t>
            </a:r>
            <a:r>
              <a:rPr lang="ru-RU" sz="1600" dirty="0"/>
              <a:t> – железные дороги Германии</a:t>
            </a:r>
          </a:p>
          <a:p>
            <a:pPr lvl="0"/>
            <a:r>
              <a:rPr lang="en-US" sz="1600" dirty="0"/>
              <a:t>RWE </a:t>
            </a:r>
            <a:r>
              <a:rPr lang="ru-RU" sz="1600" dirty="0"/>
              <a:t>и другие энергетические компании Германии и Восточной Европы.</a:t>
            </a:r>
          </a:p>
        </p:txBody>
      </p:sp>
      <p:pic>
        <p:nvPicPr>
          <p:cNvPr id="2050" name="Picture 2" descr="C:\Users\User\Desktop\СТАПОЛ ВСЕ\Новая папка (2)\Презентации\Картинки\Антикоррозионные покрытия\Грузовики\Грузовик Mercedes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1"/>
            <a:ext cx="2112913" cy="1585222"/>
          </a:xfrm>
          <a:prstGeom prst="rect">
            <a:avLst/>
          </a:prstGeom>
          <a:noFill/>
        </p:spPr>
      </p:pic>
      <p:pic>
        <p:nvPicPr>
          <p:cNvPr id="2051" name="Picture 3" descr="C:\Users\User\Desktop\СТАПОЛ ВСЕ\Новая папка (2)\Презентации\Картинки\Антикоррозионные покрытия\Железнодорожный транспорт\Локомотив Voith 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645025"/>
            <a:ext cx="2052982" cy="1296144"/>
          </a:xfrm>
          <a:prstGeom prst="rect">
            <a:avLst/>
          </a:prstGeom>
          <a:noFill/>
        </p:spPr>
      </p:pic>
      <p:pic>
        <p:nvPicPr>
          <p:cNvPr id="2052" name="Picture 4" descr="C:\Users\User\Desktop\СТАПОЛ ВСЕ\Новая папка (2)\Презентации\Картинки\Антикоррозионные покрытия\Металлообработка\Стальные трубы Vallourec-Mannesman 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20888"/>
            <a:ext cx="1715244" cy="1146744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/>
          <p:cNvSpPr/>
          <p:nvPr/>
        </p:nvSpPr>
        <p:spPr>
          <a:xfrm rot="10800000">
            <a:off x="395536" y="119675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 descr="C:\Users\User\Desktop\СТАПОЛ ВСЕ\Новая папка (2)\Презентации\Картинки\Антикоррозионные покрытия\Промышленные производства\Linde 02 Сжижение газ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45024"/>
            <a:ext cx="1684875" cy="1307054"/>
          </a:xfrm>
          <a:prstGeom prst="rect">
            <a:avLst/>
          </a:prstGeom>
          <a:noFill/>
        </p:spPr>
      </p:pic>
      <p:pic>
        <p:nvPicPr>
          <p:cNvPr id="2054" name="Picture 6" descr="C:\Users\User\Desktop\СТАПОЛ ВСЕ\Новая папка (2)\Презентации\Картинки\Антикоррозионные покрытия\Промышленные производства\Bayer Германия 01 Химический пар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7" y="5026739"/>
            <a:ext cx="3888432" cy="85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69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СТАПОЛ ВСЕ\Новая папка (2)\Презентации\Картинки\Антикоррозионные покрытия\Гражданское строительство\Винзавод Очаково ZG 59 + ZD 23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292080" cy="4104456"/>
          </a:xfrm>
          <a:prstGeom prst="rect">
            <a:avLst/>
          </a:prstGeom>
          <a:noFill/>
        </p:spPr>
      </p:pic>
      <p:pic>
        <p:nvPicPr>
          <p:cNvPr id="1027" name="Picture 3" descr="C:\Users\User\Desktop\СТАПОЛ ВСЕ\Новая папка (2)\Презентации\Картинки\Антикоррозионные покрытия\Двигатели\Двигатель Deutz 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1800200" cy="1735393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2494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Нашу антикоррозионную </a:t>
            </a:r>
          </a:p>
          <a:p>
            <a:pPr lvl="0"/>
            <a:r>
              <a:rPr lang="ru-RU" sz="1600" dirty="0"/>
              <a:t>защиту выбирают: </a:t>
            </a:r>
          </a:p>
          <a:p>
            <a:pPr lvl="0"/>
            <a:r>
              <a:rPr lang="en-US" sz="1600" dirty="0"/>
              <a:t>Bosch, Siemens</a:t>
            </a:r>
            <a:r>
              <a:rPr lang="ru-RU" sz="1600" dirty="0"/>
              <a:t>– машиностроение</a:t>
            </a:r>
          </a:p>
          <a:p>
            <a:pPr lvl="0"/>
            <a:r>
              <a:rPr lang="en-US" sz="1600" dirty="0"/>
              <a:t>Xella – </a:t>
            </a:r>
            <a:r>
              <a:rPr lang="ru-RU" sz="1600" dirty="0"/>
              <a:t>арматура для пенобетона</a:t>
            </a:r>
          </a:p>
          <a:p>
            <a:pPr lvl="0"/>
            <a:r>
              <a:rPr lang="ru-RU" sz="1600" dirty="0"/>
              <a:t>Уралкалий – горнодобывающая компания</a:t>
            </a:r>
          </a:p>
          <a:p>
            <a:pPr lvl="0"/>
            <a:r>
              <a:rPr lang="ru-RU" sz="1600" dirty="0"/>
              <a:t>РЖД – Российские железные дороги.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Наши полимерные полы используют на своих объектах:</a:t>
            </a:r>
          </a:p>
          <a:p>
            <a:pPr lvl="0"/>
            <a:r>
              <a:rPr lang="de-DE" sz="1600" dirty="0"/>
              <a:t>LG</a:t>
            </a:r>
            <a:r>
              <a:rPr lang="ru-RU" sz="1600" dirty="0"/>
              <a:t>, </a:t>
            </a:r>
            <a:r>
              <a:rPr lang="de-DE" sz="1600" dirty="0"/>
              <a:t>Samsung</a:t>
            </a:r>
            <a:r>
              <a:rPr lang="ru-RU" sz="1600" dirty="0"/>
              <a:t>, </a:t>
            </a:r>
            <a:r>
              <a:rPr lang="de-DE" sz="1600" dirty="0"/>
              <a:t>Renault</a:t>
            </a:r>
            <a:r>
              <a:rPr lang="ru-RU" sz="1600" dirty="0"/>
              <a:t>, </a:t>
            </a:r>
            <a:r>
              <a:rPr lang="de-DE" sz="1600" dirty="0"/>
              <a:t>Volkswagen</a:t>
            </a:r>
            <a:r>
              <a:rPr lang="ru-RU" sz="1600" dirty="0"/>
              <a:t>, </a:t>
            </a:r>
            <a:r>
              <a:rPr lang="de-DE" sz="1600" dirty="0"/>
              <a:t>Continental</a:t>
            </a:r>
            <a:r>
              <a:rPr lang="ru-RU" sz="1600" dirty="0"/>
              <a:t>, </a:t>
            </a:r>
            <a:r>
              <a:rPr lang="de-DE" sz="1600" dirty="0"/>
              <a:t>Tetrapak</a:t>
            </a:r>
            <a:r>
              <a:rPr lang="ru-RU" sz="1600" dirty="0"/>
              <a:t>, </a:t>
            </a:r>
            <a:r>
              <a:rPr lang="de-DE" sz="1600" dirty="0"/>
              <a:t>Bosch</a:t>
            </a:r>
            <a:r>
              <a:rPr lang="ru-RU" sz="1600" dirty="0"/>
              <a:t>, Газпром.</a:t>
            </a:r>
          </a:p>
        </p:txBody>
      </p:sp>
      <p:pic>
        <p:nvPicPr>
          <p:cNvPr id="1026" name="Picture 2" descr="C:\Users\User\Desktop\СТАПОЛ ВСЕ\Новая папка (2)\Презентации\Картинки\Антикоррозионные покрытия\Прочая промышленная окраска\Dematic 01 Складская техника и конструк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3600400" cy="1384769"/>
          </a:xfrm>
          <a:prstGeom prst="rect">
            <a:avLst/>
          </a:prstGeom>
          <a:noFill/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2756813" cy="2088232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2924944"/>
            <a:ext cx="15327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Наши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клиенты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 России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08194" y="444775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4797152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7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СТАПОЛ ВСЕ\Новая папка (2)\Презентации\Картинки\Антикоррозионные покрытия\Горное дело\Thyssen-Krupp 01 Угольный комбайн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9509"/>
          <a:stretch>
            <a:fillRect/>
          </a:stretch>
        </p:blipFill>
        <p:spPr bwMode="auto">
          <a:xfrm>
            <a:off x="2411760" y="5516091"/>
            <a:ext cx="2880320" cy="1341909"/>
          </a:xfrm>
          <a:prstGeom prst="rect">
            <a:avLst/>
          </a:prstGeom>
          <a:noFill/>
        </p:spPr>
      </p:pic>
      <p:pic>
        <p:nvPicPr>
          <p:cNvPr id="2055" name="Picture 7" descr="C:\Users\User\Desktop\СТАПОЛ ВСЕ\Новая папка (2)\Презентации\Картинки\Антикоррозионные покрытия\Грузовики\Грузовик Mercedes Act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55776" y="2996952"/>
            <a:ext cx="2779624" cy="2526319"/>
          </a:xfrm>
          <a:prstGeom prst="rect">
            <a:avLst/>
          </a:prstGeom>
          <a:noFill/>
        </p:spPr>
      </p:pic>
      <p:pic>
        <p:nvPicPr>
          <p:cNvPr id="2053" name="Picture 5" descr="C:\Users\User\Desktop\СТАПОЛ ВСЕ\Новая папка (2)\Презентации\Картинки\Антикоррозионные покрытия\Общее машиностроение\SMS Meer 03 Производственное оборуд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1676400" cy="1119187"/>
          </a:xfrm>
          <a:prstGeom prst="rect">
            <a:avLst/>
          </a:prstGeom>
          <a:noFill/>
        </p:spPr>
      </p:pic>
      <p:pic>
        <p:nvPicPr>
          <p:cNvPr id="2051" name="Picture 3" descr="C:\Users\User\Desktop\СТАПОЛ ВСЕ\Новая папка (2)\Презентации\Картинки\Антикоррозионные покрытия\Ветрогенераторы\Окраска ветрогенератора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3528392" cy="2647572"/>
          </a:xfrm>
          <a:prstGeom prst="rect">
            <a:avLst/>
          </a:prstGeom>
          <a:noFill/>
        </p:spPr>
      </p:pic>
      <p:pic>
        <p:nvPicPr>
          <p:cNvPr id="2050" name="Picture 2" descr="C:\Users\User\Desktop\СТАПОЛ ВСЕ\Новая папка (2)\Презентации\Картинки\Антикоррозионные покрытия\Гражданское строительство\Выставочный центр во Франкфурте - Северные ворота ZG97 + ZD58 2014 год 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57800"/>
            <a:ext cx="2701264" cy="1800200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63691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Горное дело</a:t>
            </a:r>
          </a:p>
          <a:p>
            <a:pPr lvl="0"/>
            <a:r>
              <a:rPr lang="ru-RU" sz="1600" dirty="0"/>
              <a:t>Промышленность</a:t>
            </a:r>
          </a:p>
          <a:p>
            <a:pPr lvl="0"/>
            <a:r>
              <a:rPr lang="ru-RU" sz="1600" dirty="0"/>
              <a:t>Трубы и трубопроводы</a:t>
            </a:r>
          </a:p>
          <a:p>
            <a:pPr lvl="0"/>
            <a:r>
              <a:rPr lang="ru-RU" sz="1600" dirty="0"/>
              <a:t>Энергетика</a:t>
            </a:r>
          </a:p>
          <a:p>
            <a:pPr lvl="0"/>
            <a:r>
              <a:rPr lang="ru-RU" sz="1600" dirty="0"/>
              <a:t>Железнодорожный транспорт</a:t>
            </a:r>
          </a:p>
          <a:p>
            <a:pPr lvl="0"/>
            <a:r>
              <a:rPr lang="ru-RU" sz="1600" dirty="0"/>
              <a:t>Мостостроение</a:t>
            </a:r>
          </a:p>
          <a:p>
            <a:pPr lvl="0"/>
            <a:r>
              <a:rPr lang="ru-RU" sz="1600" dirty="0"/>
              <a:t>Консервирующие покрытия</a:t>
            </a:r>
          </a:p>
          <a:p>
            <a:pPr lvl="0"/>
            <a:r>
              <a:rPr lang="ru-RU" sz="1600" dirty="0"/>
              <a:t>Промышленное и гражданское</a:t>
            </a:r>
          </a:p>
          <a:p>
            <a:pPr lvl="0"/>
            <a:r>
              <a:rPr lang="ru-RU" sz="1600" dirty="0"/>
              <a:t>строительство</a:t>
            </a:r>
          </a:p>
        </p:txBody>
      </p:sp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отрасли,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где применяются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наши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419362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644457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Мы предлагаем Вам </a:t>
            </a:r>
          </a:p>
          <a:p>
            <a:r>
              <a:rPr lang="ru-RU" sz="1600" dirty="0"/>
              <a:t>алкидные, эпоксидные, полиуретановые, </a:t>
            </a:r>
          </a:p>
          <a:p>
            <a:r>
              <a:rPr lang="ru-RU" sz="1600" dirty="0"/>
              <a:t>акриловые и кремнийорганические промышленные</a:t>
            </a:r>
          </a:p>
          <a:p>
            <a:r>
              <a:rPr lang="ru-RU" sz="1600" dirty="0"/>
              <a:t>и антикоррозионные покрытия, эпоксидные и полиуретановые покрытия для полов, </a:t>
            </a:r>
          </a:p>
          <a:p>
            <a:r>
              <a:rPr lang="ru-RU" sz="1600" dirty="0"/>
              <a:t>широчайший диапазон продуктов для </a:t>
            </a:r>
          </a:p>
          <a:p>
            <a:r>
              <a:rPr lang="ru-RU" sz="1600" dirty="0"/>
              <a:t>любых Ваших нужд. </a:t>
            </a:r>
          </a:p>
          <a:p>
            <a:endParaRPr lang="ru-RU" sz="1600" dirty="0"/>
          </a:p>
          <a:p>
            <a:r>
              <a:rPr lang="ru-RU" sz="1600" dirty="0"/>
              <a:t>Вы получите Ваш заказ на нашем складе во Владимирской области либо мы доставим его в указанную Вами точку России и СНГ. 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Наш ассортиментный портфель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509120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0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864</Words>
  <Application>Microsoft Office PowerPoint</Application>
  <PresentationFormat>Экран (4:3)</PresentationFormat>
  <Paragraphs>197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PT Sans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solaar</dc:creator>
  <cp:lastModifiedBy>Мизерный Алексей</cp:lastModifiedBy>
  <cp:revision>63</cp:revision>
  <dcterms:created xsi:type="dcterms:W3CDTF">2019-10-21T08:32:41Z</dcterms:created>
  <dcterms:modified xsi:type="dcterms:W3CDTF">2021-12-16T12:50:31Z</dcterms:modified>
</cp:coreProperties>
</file>